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Props/app0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openxmlformats.org/package/2006/relationships/metadata/extended-properties" Target="docProps/app0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648" r:id="rId1"/>
  </p:sldMasterIdLst>
  <p:notesMasterIdLst>
    <p:notesMasterId r:id="rId86"/>
  </p:notesMasterIdLst>
  <p:sldIdLst>
    <p:sldId id="256" r:id="rId2"/>
    <p:sldId id="314" r:id="rId3"/>
    <p:sldId id="258" r:id="rId4"/>
    <p:sldId id="259" r:id="rId5"/>
    <p:sldId id="364" r:id="rId6"/>
    <p:sldId id="365" r:id="rId7"/>
    <p:sldId id="366" r:id="rId8"/>
    <p:sldId id="371" r:id="rId9"/>
    <p:sldId id="372" r:id="rId10"/>
    <p:sldId id="376" r:id="rId11"/>
    <p:sldId id="384" r:id="rId12"/>
    <p:sldId id="377" r:id="rId13"/>
    <p:sldId id="378" r:id="rId14"/>
    <p:sldId id="379" r:id="rId15"/>
    <p:sldId id="385" r:id="rId16"/>
    <p:sldId id="380" r:id="rId17"/>
    <p:sldId id="386" r:id="rId18"/>
    <p:sldId id="381" r:id="rId19"/>
    <p:sldId id="382" r:id="rId20"/>
    <p:sldId id="383" r:id="rId21"/>
    <p:sldId id="387" r:id="rId22"/>
    <p:sldId id="388" r:id="rId23"/>
    <p:sldId id="261" r:id="rId24"/>
    <p:sldId id="390" r:id="rId25"/>
    <p:sldId id="391" r:id="rId26"/>
    <p:sldId id="392" r:id="rId27"/>
    <p:sldId id="393" r:id="rId28"/>
    <p:sldId id="394" r:id="rId29"/>
    <p:sldId id="395" r:id="rId30"/>
    <p:sldId id="396" r:id="rId31"/>
    <p:sldId id="397" r:id="rId32"/>
    <p:sldId id="291" r:id="rId33"/>
    <p:sldId id="345" r:id="rId34"/>
    <p:sldId id="399" r:id="rId35"/>
    <p:sldId id="401" r:id="rId36"/>
    <p:sldId id="403" r:id="rId37"/>
    <p:sldId id="404" r:id="rId38"/>
    <p:sldId id="405" r:id="rId39"/>
    <p:sldId id="406" r:id="rId40"/>
    <p:sldId id="346" r:id="rId41"/>
    <p:sldId id="407" r:id="rId42"/>
    <p:sldId id="408" r:id="rId43"/>
    <p:sldId id="409" r:id="rId44"/>
    <p:sldId id="389" r:id="rId45"/>
    <p:sldId id="420" r:id="rId46"/>
    <p:sldId id="421" r:id="rId47"/>
    <p:sldId id="422" r:id="rId48"/>
    <p:sldId id="423" r:id="rId49"/>
    <p:sldId id="424" r:id="rId50"/>
    <p:sldId id="425" r:id="rId51"/>
    <p:sldId id="426" r:id="rId52"/>
    <p:sldId id="427" r:id="rId53"/>
    <p:sldId id="428" r:id="rId54"/>
    <p:sldId id="429" r:id="rId55"/>
    <p:sldId id="430" r:id="rId56"/>
    <p:sldId id="431" r:id="rId57"/>
    <p:sldId id="432" r:id="rId58"/>
    <p:sldId id="433" r:id="rId59"/>
    <p:sldId id="434" r:id="rId60"/>
    <p:sldId id="435" r:id="rId61"/>
    <p:sldId id="436" r:id="rId62"/>
    <p:sldId id="437" r:id="rId63"/>
    <p:sldId id="400" r:id="rId64"/>
    <p:sldId id="439" r:id="rId65"/>
    <p:sldId id="440" r:id="rId66"/>
    <p:sldId id="402" r:id="rId67"/>
    <p:sldId id="441" r:id="rId68"/>
    <p:sldId id="442" r:id="rId69"/>
    <p:sldId id="443" r:id="rId70"/>
    <p:sldId id="444" r:id="rId71"/>
    <p:sldId id="445" r:id="rId72"/>
    <p:sldId id="446" r:id="rId73"/>
    <p:sldId id="448" r:id="rId74"/>
    <p:sldId id="447" r:id="rId75"/>
    <p:sldId id="411" r:id="rId76"/>
    <p:sldId id="412" r:id="rId77"/>
    <p:sldId id="413" r:id="rId78"/>
    <p:sldId id="414" r:id="rId79"/>
    <p:sldId id="415" r:id="rId80"/>
    <p:sldId id="416" r:id="rId81"/>
    <p:sldId id="449" r:id="rId82"/>
    <p:sldId id="450" r:id="rId83"/>
    <p:sldId id="417" r:id="rId84"/>
    <p:sldId id="418" r:id="rId8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467" autoAdjust="0"/>
    <p:restoredTop sz="94626"/>
  </p:normalViewPr>
  <p:slideViewPr>
    <p:cSldViewPr snapToGrid="0" snapToObjects="1">
      <p:cViewPr varScale="1">
        <p:scale>
          <a:sx n="149" d="100"/>
          <a:sy n="149" d="100"/>
        </p:scale>
        <p:origin x="75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tableStyles" Target="tableStyles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9T21:35:26.191"/>
    </inkml:context>
    <inkml:brush xml:id="br0">
      <inkml:brushProperty name="width" value="0.35" units="cm"/>
      <inkml:brushProperty name="height" value="0.35" units="cm"/>
      <inkml:brushProperty name="color" value="#AE198D"/>
      <inkml:brushProperty name="inkEffects" value="galaxy"/>
      <inkml:brushProperty name="anchorX" value="0"/>
      <inkml:brushProperty name="anchorY" value="0"/>
      <inkml:brushProperty name="scaleFactor" value="0.5"/>
    </inkml:brush>
  </inkml:definitions>
  <inkml:trace contextRef="#ctx0" brushRef="#br0">0 217 24575,'0'72'0,"0"0"0,0-7 0,0-8 0,0-14 0,0-8 0,0-5 0,3-2 0,4-1 0,7 1 0,7 0 0,7-2 0,2-2 0,0-2 0,2-3 0,0-1 0,5-3 0,2-4 0,3-4 0,2-5 0,2-9 0,2-10 0,2-14 0,-2-8 0,-5-3 0,-6 2 0,-7 5 0,-5 3 0,-2 2 0,-5 1 0,-2-1 0,-2 0 0,-3-2 0,-4-2 0,-1-3 0,-2-2 0,-2 1 0,-1 5 0,-1 5 0,0 6 0,0 7 0,1 5 0,21 14 0,-4 3 0,25 19 0,6 9 0,8 10 0,7 7 0,-10-3 0,-11-5 0,-9-5 0,-7-5 0,-4-5 0,-4-6 0,-3-3 0,1-3 0,-3-2 0,3-2 0,1-3 0,3-1 0,4 0 0,5 0 0,8 1 0,7-2 0,8-1 0,3-3 0,-2-2 0,-1-2 0,-4-5 0,-6-4 0,-5-6 0,-8-5 0,-5-2 0,-5-3 0,-4-2 0,-1-4 0,-1-2 0,-1-3 0,-2-3 0,-2-2 0,-2-3 0,-1-1 0,-1 2 0,-1 3 0,-2 2 0,-2 4 0,0 3 0,-1 2 0,-2 6 0,-2 2 0,-1 5 0,0 2 0,0 3 0,1 3 0,1 1 0,-5 3 0,-7 1 0,-2 2 0,-9 2 0,-6 2 0,-6 4 0,-11 4 0,4 1 0,2 0 0,7-4 0,2-1 0,3 0 0,0-2 0,0 1 0,0 1 0,-3 0 0,-1 2 0,-5 1 0,-2-1 0,-1-2 0,-1-1 0,1-2 0,1-1 0,3 1 0,0 0 0,1-1 0,0 1 0,-2 1 0,1-1 0,2 1 0,4 0 0,-1-1 0,2 1 0,-2-2 0,-1-1 0,-3 0 0,-5-2 0,-4 0 0,-1 0 0,-1 0 0,3 1 0,7 1 0,7 0 0,9 0 0,6-2 0,4 1 0,0 0 0,0 1 0,-1 1 0,1-1 0,-1 0 0,-1 0 0,-3 0 0,-1 2 0,0-1 0,2-1 0,4 1 0,3 0 0,6 2 0,9 12 0,6 4 0,7 13 0,1-2 0,-2 0 0,-4-3 0,0-4 0,-2-3 0,-1-2 0,1-3 0,0-3 0,3-2 0,5-4 0,6-3 0,9-3 0,9-3 0,4-3 0,-3-4 0,-10-2 0,-11 1 0,-9 2 0,-6 2 0,-31-1 0,3 2 0,-20 1 0,18 3 0,8-3 0,14-5 0,19-10 0,21-9 0,18-7 0,8-1 0,-1 5 0,-5 3 0,0 3 0,8 2 0,11 2 0,18 6 0,-43 8 0,2 3 0,1 1 0,1 1 0,-1 1 0,-2 0 0,44 1 0,-16 4 0,-16 4 0,-10 4 0,-8 2 0,-2 0 0,-7 0 0,-4-1 0,-3 1 0,-4-3 0,-5-2 0,-3-3 0,-5-3 0,-3-1 0,-6-2 0,-17-17 0,6 1 0,-8-15 0,18 5 0,3 3 0,0 4 0,-2 3 0,-3 6 0,-3 1 0,-7-2 0,4 4 0,-4-5 0,6 2 0,3-5 0,4-1 0,3-1 0,3 2 0,-1 1 0,-2 1 0,-3 2 0,0 0 0,16 4 0,24 3 0,5 2 0,19 1 0,4 0 0,7 0 0,18 0 0,-4 0 0,5 0 0,-49 0 0,0 0 0,3 0 0,-1 0 0,2 0 0,-1 0 0,-2 2 0,-2 0 0,46 2 0,-12 1 0,-13 1 0,-13-4 0,-7 0 0,-6 0 0,-1-2 0,-4 0 0,-4 1 0,-7 1 0,-7 0 0,-6-1 0,-3-1 0,-4 2 0,-1-1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9T18:50:04.797"/>
    </inkml:context>
    <inkml:brush xml:id="br0">
      <inkml:brushProperty name="width" value="0.35" units="cm"/>
      <inkml:brushProperty name="height" value="0.35" units="cm"/>
      <inkml:brushProperty name="color" value="#AE198D"/>
      <inkml:brushProperty name="inkEffects" value="galaxy"/>
      <inkml:brushProperty name="anchorX" value="0"/>
      <inkml:brushProperty name="anchorY" value="0"/>
      <inkml:brushProperty name="scaleFactor" value="0.5"/>
    </inkml:brush>
  </inkml:definitions>
  <inkml:trace contextRef="#ctx0" brushRef="#br0">0 217 24575,'0'72'0,"0"0"0,0-7 0,0-8 0,0-14 0,0-8 0,0-5 0,3-2 0,4-1 0,7 1 0,7 0 0,7-2 0,2-2 0,0-2 0,2-3 0,0-1 0,5-3 0,2-4 0,3-4 0,2-5 0,2-9 0,2-10 0,2-14 0,-2-8 0,-5-3 0,-6 2 0,-7 5 0,-5 3 0,-2 2 0,-5 1 0,-2-1 0,-2 0 0,-3-2 0,-4-2 0,-1-3 0,-2-2 0,-2 1 0,-1 5 0,-1 5 0,0 6 0,0 7 0,1 5 0,21 14 0,-4 3 0,25 19 0,6 9 0,8 10 0,7 7 0,-10-3 0,-11-5 0,-9-5 0,-7-5 0,-4-5 0,-4-6 0,-3-3 0,1-3 0,-3-2 0,3-2 0,1-3 0,3-1 0,4 0 0,5 0 0,8 1 0,7-2 0,8-1 0,3-3 0,-2-2 0,-1-2 0,-4-5 0,-6-4 0,-5-6 0,-8-5 0,-5-2 0,-5-3 0,-4-2 0,-1-4 0,-1-2 0,-1-3 0,-2-3 0,-2-2 0,-2-3 0,-1-1 0,-1 2 0,-1 3 0,-2 2 0,-2 4 0,0 3 0,-1 2 0,-2 6 0,-2 2 0,-1 5 0,0 2 0,0 3 0,1 3 0,1 1 0,-5 3 0,-7 1 0,-2 2 0,-9 2 0,-6 2 0,-6 4 0,-11 4 0,4 1 0,2 0 0,7-4 0,2-1 0,3 0 0,0-2 0,0 1 0,0 1 0,-3 0 0,-1 2 0,-5 1 0,-2-1 0,-1-2 0,-1-1 0,1-2 0,1-1 0,3 1 0,0 0 0,1-1 0,0 1 0,-2 1 0,1-1 0,2 1 0,4 0 0,-1-1 0,2 1 0,-2-2 0,-1-1 0,-3 0 0,-5-2 0,-4 0 0,-1 0 0,-1 0 0,3 1 0,7 1 0,7 0 0,9 0 0,6-2 0,4 1 0,0 0 0,0 1 0,-1 1 0,1-1 0,-1 0 0,-1 0 0,-3 0 0,-1 2 0,0-1 0,2-1 0,4 1 0,3 0 0,6 2 0,9 12 0,6 4 0,7 13 0,1-2 0,-2 0 0,-4-3 0,0-4 0,-2-3 0,-1-2 0,1-3 0,0-3 0,3-2 0,5-4 0,6-3 0,9-3 0,9-3 0,4-3 0,-3-4 0,-10-2 0,-11 1 0,-9 2 0,-6 2 0,-31-1 0,3 2 0,-20 1 0,18 3 0,8-3 0,14-5 0,19-10 0,21-9 0,18-7 0,8-1 0,-1 5 0,-5 3 0,0 3 0,8 2 0,11 2 0,18 6 0,-43 8 0,2 3 0,1 1 0,1 1 0,-1 1 0,-2 0 0,44 1 0,-16 4 0,-16 4 0,-10 4 0,-8 2 0,-2 0 0,-7 0 0,-4-1 0,-3 1 0,-4-3 0,-5-2 0,-3-3 0,-5-3 0,-3-1 0,-6-2 0,-17-17 0,6 1 0,-8-15 0,18 5 0,3 3 0,0 4 0,-2 3 0,-3 6 0,-3 1 0,-7-2 0,4 4 0,-4-5 0,6 2 0,3-5 0,4-1 0,3-1 0,3 2 0,-1 1 0,-2 1 0,-3 2 0,0 0 0,16 4 0,24 3 0,5 2 0,19 1 0,4 0 0,7 0 0,18 0 0,-4 0 0,5 0 0,-49 0 0,0 0 0,3 0 0,-1 0 0,2 0 0,-1 0 0,-2 2 0,-2 0 0,46 2 0,-12 1 0,-13 1 0,-13-4 0,-7 0 0,-6 0 0,-1-2 0,-4 0 0,-4 1 0,-7 1 0,-7 0 0,-6-1 0,-3-1 0,-4 2 0,-1-1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9T18:50:02.190"/>
    </inkml:context>
    <inkml:brush xml:id="br0">
      <inkml:brushProperty name="width" value="0.35" units="cm"/>
      <inkml:brushProperty name="height" value="0.35" units="cm"/>
      <inkml:brushProperty name="color" value="#AE198D"/>
      <inkml:brushProperty name="inkEffects" value="galaxy"/>
      <inkml:brushProperty name="anchorX" value="0"/>
      <inkml:brushProperty name="anchorY" value="0"/>
      <inkml:brushProperty name="scaleFactor" value="0.5"/>
    </inkml:brush>
  </inkml:definitions>
  <inkml:trace contextRef="#ctx0" brushRef="#br0">0 217 24575,'0'72'0,"0"0"0,0-7 0,0-8 0,0-14 0,0-8 0,0-5 0,3-2 0,4-1 0,7 1 0,7 0 0,7-2 0,2-2 0,0-2 0,2-3 0,0-1 0,5-3 0,2-4 0,3-4 0,2-5 0,2-9 0,2-10 0,2-14 0,-2-8 0,-5-3 0,-6 2 0,-7 5 0,-5 3 0,-2 2 0,-5 1 0,-2-1 0,-2 0 0,-3-2 0,-4-2 0,-1-3 0,-2-2 0,-2 1 0,-1 5 0,-1 5 0,0 6 0,0 7 0,1 5 0,21 14 0,-4 3 0,25 19 0,6 9 0,8 10 0,7 7 0,-10-3 0,-11-5 0,-9-5 0,-7-5 0,-4-5 0,-4-6 0,-3-3 0,1-3 0,-3-2 0,3-2 0,1-3 0,3-1 0,4 0 0,5 0 0,8 1 0,7-2 0,8-1 0,3-3 0,-2-2 0,-1-2 0,-4-5 0,-6-4 0,-5-6 0,-8-5 0,-5-2 0,-5-3 0,-4-2 0,-1-4 0,-1-2 0,-1-3 0,-2-3 0,-2-2 0,-2-3 0,-1-1 0,-1 2 0,-1 3 0,-2 2 0,-2 4 0,0 3 0,-1 2 0,-2 6 0,-2 2 0,-1 5 0,0 2 0,0 3 0,1 3 0,1 1 0,-5 3 0,-7 1 0,-2 2 0,-9 2 0,-6 2 0,-6 4 0,-11 4 0,4 1 0,2 0 0,7-4 0,2-1 0,3 0 0,0-2 0,0 1 0,0 1 0,-3 0 0,-1 2 0,-5 1 0,-2-1 0,-1-2 0,-1-1 0,1-2 0,1-1 0,3 1 0,0 0 0,1-1 0,0 1 0,-2 1 0,1-1 0,2 1 0,4 0 0,-1-1 0,2 1 0,-2-2 0,-1-1 0,-3 0 0,-5-2 0,-4 0 0,-1 0 0,-1 0 0,3 1 0,7 1 0,7 0 0,9 0 0,6-2 0,4 1 0,0 0 0,0 1 0,-1 1 0,1-1 0,-1 0 0,-1 0 0,-3 0 0,-1 2 0,0-1 0,2-1 0,4 1 0,3 0 0,6 2 0,9 12 0,6 4 0,7 13 0,1-2 0,-2 0 0,-4-3 0,0-4 0,-2-3 0,-1-2 0,1-3 0,0-3 0,3-2 0,5-4 0,6-3 0,9-3 0,9-3 0,4-3 0,-3-4 0,-10-2 0,-11 1 0,-9 2 0,-6 2 0,-31-1 0,3 2 0,-20 1 0,18 3 0,8-3 0,14-5 0,19-10 0,21-9 0,18-7 0,8-1 0,-1 5 0,-5 3 0,0 3 0,8 2 0,11 2 0,18 6 0,-43 8 0,2 3 0,1 1 0,1 1 0,-1 1 0,-2 0 0,44 1 0,-16 4 0,-16 4 0,-10 4 0,-8 2 0,-2 0 0,-7 0 0,-4-1 0,-3 1 0,-4-3 0,-5-2 0,-3-3 0,-5-3 0,-3-1 0,-6-2 0,-17-17 0,6 1 0,-8-15 0,18 5 0,3 3 0,0 4 0,-2 3 0,-3 6 0,-3 1 0,-7-2 0,4 4 0,-4-5 0,6 2 0,3-5 0,4-1 0,3-1 0,3 2 0,-1 1 0,-2 1 0,-3 2 0,0 0 0,16 4 0,24 3 0,5 2 0,19 1 0,4 0 0,7 0 0,18 0 0,-4 0 0,5 0 0,-49 0 0,0 0 0,3 0 0,-1 0 0,2 0 0,-1 0 0,-2 2 0,-2 0 0,46 2 0,-12 1 0,-13 1 0,-13-4 0,-7 0 0,-6 0 0,-1-2 0,-4 0 0,-4 1 0,-7 1 0,-7 0 0,-6-1 0,-3-1 0,-4 2 0,-1-1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9T18:49:59.342"/>
    </inkml:context>
    <inkml:brush xml:id="br0">
      <inkml:brushProperty name="width" value="0.35" units="cm"/>
      <inkml:brushProperty name="height" value="0.35" units="cm"/>
      <inkml:brushProperty name="color" value="#AE198D"/>
      <inkml:brushProperty name="inkEffects" value="galaxy"/>
      <inkml:brushProperty name="anchorX" value="0"/>
      <inkml:brushProperty name="anchorY" value="0"/>
      <inkml:brushProperty name="scaleFactor" value="0.5"/>
    </inkml:brush>
  </inkml:definitions>
  <inkml:trace contextRef="#ctx0" brushRef="#br0">0 217 24575,'0'72'0,"0"0"0,0-7 0,0-8 0,0-14 0,0-8 0,0-5 0,3-2 0,4-1 0,7 1 0,7 0 0,7-2 0,2-2 0,0-2 0,2-3 0,0-1 0,5-3 0,2-4 0,3-4 0,2-5 0,2-9 0,2-10 0,2-14 0,-2-8 0,-5-3 0,-6 2 0,-7 5 0,-5 3 0,-2 2 0,-5 1 0,-2-1 0,-2 0 0,-3-2 0,-4-2 0,-1-3 0,-2-2 0,-2 1 0,-1 5 0,-1 5 0,0 6 0,0 7 0,1 5 0,21 14 0,-4 3 0,25 19 0,6 9 0,8 10 0,7 7 0,-10-3 0,-11-5 0,-9-5 0,-7-5 0,-4-5 0,-4-6 0,-3-3 0,1-3 0,-3-2 0,3-2 0,1-3 0,3-1 0,4 0 0,5 0 0,8 1 0,7-2 0,8-1 0,3-3 0,-2-2 0,-1-2 0,-4-5 0,-6-4 0,-5-6 0,-8-5 0,-5-2 0,-5-3 0,-4-2 0,-1-4 0,-1-2 0,-1-3 0,-2-3 0,-2-2 0,-2-3 0,-1-1 0,-1 2 0,-1 3 0,-2 2 0,-2 4 0,0 3 0,-1 2 0,-2 6 0,-2 2 0,-1 5 0,0 2 0,0 3 0,1 3 0,1 1 0,-5 3 0,-7 1 0,-2 2 0,-9 2 0,-6 2 0,-6 4 0,-11 4 0,4 1 0,2 0 0,7-4 0,2-1 0,3 0 0,0-2 0,0 1 0,0 1 0,-3 0 0,-1 2 0,-5 1 0,-2-1 0,-1-2 0,-1-1 0,1-2 0,1-1 0,3 1 0,0 0 0,1-1 0,0 1 0,-2 1 0,1-1 0,2 1 0,4 0 0,-1-1 0,2 1 0,-2-2 0,-1-1 0,-3 0 0,-5-2 0,-4 0 0,-1 0 0,-1 0 0,3 1 0,7 1 0,7 0 0,9 0 0,6-2 0,4 1 0,0 0 0,0 1 0,-1 1 0,1-1 0,-1 0 0,-1 0 0,-3 0 0,-1 2 0,0-1 0,2-1 0,4 1 0,3 0 0,6 2 0,9 12 0,6 4 0,7 13 0,1-2 0,-2 0 0,-4-3 0,0-4 0,-2-3 0,-1-2 0,1-3 0,0-3 0,3-2 0,5-4 0,6-3 0,9-3 0,9-3 0,4-3 0,-3-4 0,-10-2 0,-11 1 0,-9 2 0,-6 2 0,-31-1 0,3 2 0,-20 1 0,18 3 0,8-3 0,14-5 0,19-10 0,21-9 0,18-7 0,8-1 0,-1 5 0,-5 3 0,0 3 0,8 2 0,11 2 0,18 6 0,-43 8 0,2 3 0,1 1 0,1 1 0,-1 1 0,-2 0 0,44 1 0,-16 4 0,-16 4 0,-10 4 0,-8 2 0,-2 0 0,-7 0 0,-4-1 0,-3 1 0,-4-3 0,-5-2 0,-3-3 0,-5-3 0,-3-1 0,-6-2 0,-17-17 0,6 1 0,-8-15 0,18 5 0,3 3 0,0 4 0,-2 3 0,-3 6 0,-3 1 0,-7-2 0,4 4 0,-4-5 0,6 2 0,3-5 0,4-1 0,3-1 0,3 2 0,-1 1 0,-2 1 0,-3 2 0,0 0 0,16 4 0,24 3 0,5 2 0,19 1 0,4 0 0,7 0 0,18 0 0,-4 0 0,5 0 0,-49 0 0,0 0 0,3 0 0,-1 0 0,2 0 0,-1 0 0,-2 2 0,-2 0 0,46 2 0,-12 1 0,-13 1 0,-13-4 0,-7 0 0,-6 0 0,-1-2 0,-4 0 0,-4 1 0,-7 1 0,-7 0 0,-6-1 0,-3-1 0,-4 2 0,-1-1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9T18:49:42.661"/>
    </inkml:context>
    <inkml:brush xml:id="br0">
      <inkml:brushProperty name="width" value="0.35" units="cm"/>
      <inkml:brushProperty name="height" value="0.35" units="cm"/>
      <inkml:brushProperty name="color" value="#AE198D"/>
      <inkml:brushProperty name="inkEffects" value="galaxy"/>
      <inkml:brushProperty name="anchorX" value="0"/>
      <inkml:brushProperty name="anchorY" value="0"/>
      <inkml:brushProperty name="scaleFactor" value="0.5"/>
    </inkml:brush>
  </inkml:definitions>
  <inkml:trace contextRef="#ctx0" brushRef="#br0">0 217 24575,'0'72'0,"0"0"0,0-7 0,0-8 0,0-14 0,0-8 0,0-5 0,3-2 0,4-1 0,7 1 0,7 0 0,7-2 0,2-2 0,0-2 0,2-3 0,0-1 0,5-3 0,2-4 0,3-4 0,2-5 0,2-9 0,2-10 0,2-14 0,-2-8 0,-5-3 0,-6 2 0,-7 5 0,-5 3 0,-2 2 0,-5 1 0,-2-1 0,-2 0 0,-3-2 0,-4-2 0,-1-3 0,-2-2 0,-2 1 0,-1 5 0,-1 5 0,0 6 0,0 7 0,1 5 0,21 14 0,-4 3 0,25 19 0,6 9 0,8 10 0,7 7 0,-10-3 0,-11-5 0,-9-5 0,-7-5 0,-4-5 0,-4-6 0,-3-3 0,1-3 0,-3-2 0,3-2 0,1-3 0,3-1 0,4 0 0,5 0 0,8 1 0,7-2 0,8-1 0,3-3 0,-2-2 0,-1-2 0,-4-5 0,-6-4 0,-5-6 0,-8-5 0,-5-2 0,-5-3 0,-4-2 0,-1-4 0,-1-2 0,-1-3 0,-2-3 0,-2-2 0,-2-3 0,-1-1 0,-1 2 0,-1 3 0,-2 2 0,-2 4 0,0 3 0,-1 2 0,-2 6 0,-2 2 0,-1 5 0,0 2 0,0 3 0,1 3 0,1 1 0,-5 3 0,-7 1 0,-2 2 0,-9 2 0,-6 2 0,-6 4 0,-11 4 0,4 1 0,2 0 0,7-4 0,2-1 0,3 0 0,0-2 0,0 1 0,0 1 0,-3 0 0,-1 2 0,-5 1 0,-2-1 0,-1-2 0,-1-1 0,1-2 0,1-1 0,3 1 0,0 0 0,1-1 0,0 1 0,-2 1 0,1-1 0,2 1 0,4 0 0,-1-1 0,2 1 0,-2-2 0,-1-1 0,-3 0 0,-5-2 0,-4 0 0,-1 0 0,-1 0 0,3 1 0,7 1 0,7 0 0,9 0 0,6-2 0,4 1 0,0 0 0,0 1 0,-1 1 0,1-1 0,-1 0 0,-1 0 0,-3 0 0,-1 2 0,0-1 0,2-1 0,4 1 0,3 0 0,6 2 0,9 12 0,6 4 0,7 13 0,1-2 0,-2 0 0,-4-3 0,0-4 0,-2-3 0,-1-2 0,1-3 0,0-3 0,3-2 0,5-4 0,6-3 0,9-3 0,9-3 0,4-3 0,-3-4 0,-10-2 0,-11 1 0,-9 2 0,-6 2 0,-31-1 0,3 2 0,-20 1 0,18 3 0,8-3 0,14-5 0,19-10 0,21-9 0,18-7 0,8-1 0,-1 5 0,-5 3 0,0 3 0,8 2 0,11 2 0,18 6 0,-43 8 0,2 3 0,1 1 0,1 1 0,-1 1 0,-2 0 0,44 1 0,-16 4 0,-16 4 0,-10 4 0,-8 2 0,-2 0 0,-7 0 0,-4-1 0,-3 1 0,-4-3 0,-5-2 0,-3-3 0,-5-3 0,-3-1 0,-6-2 0,-17-17 0,6 1 0,-8-15 0,18 5 0,3 3 0,0 4 0,-2 3 0,-3 6 0,-3 1 0,-7-2 0,4 4 0,-4-5 0,6 2 0,3-5 0,4-1 0,3-1 0,3 2 0,-1 1 0,-2 1 0,-3 2 0,0 0 0,16 4 0,24 3 0,5 2 0,19 1 0,4 0 0,7 0 0,18 0 0,-4 0 0,5 0 0,-49 0 0,0 0 0,3 0 0,-1 0 0,2 0 0,-1 0 0,-2 2 0,-2 0 0,46 2 0,-12 1 0,-13 1 0,-13-4 0,-7 0 0,-6 0 0,-1-2 0,-4 0 0,-4 1 0,-7 1 0,-7 0 0,-6-1 0,-3-1 0,-4 2 0,-1-1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B6D8BE-C0C0-4419-92B1-512731B90806}" type="datetimeFigureOut">
              <a:rPr lang="en-GB" smtClean="0"/>
              <a:t>09/09/2024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008A46-F755-4F15-9768-DD078924F12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99239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008A46-F755-4F15-9768-DD078924F128}" type="slidenum">
              <a:rPr lang="en-GB" smtClean="0"/>
              <a:t>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34675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008A46-F755-4F15-9768-DD078924F128}" type="slidenum">
              <a:rPr lang="en-GB" smtClean="0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34675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098097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3577772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0" y="6332084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November 20190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14600" y="6332084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86600" y="6332084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D7EC250-E796-438C-AFE1-ABBE2451286B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1477818"/>
            <a:ext cx="8229600" cy="482138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 baseline="0">
                <a:latin typeface="open sans" charset="0"/>
              </a:defRPr>
            </a:lvl1pPr>
          </a:lstStyle>
          <a:p>
            <a:pPr fontAlgn="t"/>
            <a:r>
              <a:rPr lang="en-US" sz="1800" b="1" i="0" baseline="0" dirty="0">
                <a:solidFill>
                  <a:schemeClr val="tx1"/>
                </a:solidFill>
                <a:latin typeface="open sans" charset="0"/>
              </a:rPr>
              <a:t>Body Header</a:t>
            </a:r>
          </a:p>
          <a:p>
            <a:r>
              <a:rPr lang="en-US" sz="1800" b="0" i="0" baseline="0" dirty="0">
                <a:solidFill>
                  <a:schemeClr val="tx1"/>
                </a:solidFill>
                <a:latin typeface="open sans" charset="0"/>
              </a:rPr>
              <a:t>Body text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457201" y="279132"/>
            <a:ext cx="6705600" cy="623236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40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E6475D-BDED-4D62-A64C-203EC56ADB6A}" type="slidenum">
              <a:rPr lang="en-GB" smtClean="0"/>
              <a:t>‹#›</a:t>
            </a:fld>
            <a:endParaRPr lang="en-GB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0" y="6356350"/>
            <a:ext cx="20574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November 20190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14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8660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7D7EC250-E796-438C-AFE1-ABBE2451286B}" type="slidenum">
              <a:rPr lang="en-GB" smtClean="0"/>
              <a:t>‹#›</a:t>
            </a:fld>
            <a:endParaRPr lang="en-GB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" y="1709738"/>
            <a:ext cx="91440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8" name="Text Placeholder 2"/>
          <p:cNvSpPr>
            <a:spLocks noGrp="1"/>
          </p:cNvSpPr>
          <p:nvPr>
            <p:ph type="body" idx="1"/>
          </p:nvPr>
        </p:nvSpPr>
        <p:spPr>
          <a:xfrm>
            <a:off x="1" y="4589463"/>
            <a:ext cx="91440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57201" y="279132"/>
            <a:ext cx="6697132" cy="623236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40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E6475D-BDED-4D62-A64C-203EC56ADB6A}" type="slidenum">
              <a:rPr lang="en-GB" smtClean="0"/>
              <a:t>‹#›</a:t>
            </a:fld>
            <a:endParaRPr lang="en-GB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7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87246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Dark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1" y="279132"/>
            <a:ext cx="6705600" cy="623236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40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1477818"/>
            <a:ext cx="8229600" cy="482138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 baseline="0">
                <a:latin typeface="open sans" charset="0"/>
              </a:defRPr>
            </a:lvl1pPr>
          </a:lstStyle>
          <a:p>
            <a:pPr fontAlgn="t"/>
            <a:r>
              <a:rPr lang="en-US" sz="1800" b="1" i="0" baseline="0" dirty="0">
                <a:solidFill>
                  <a:schemeClr val="tx1"/>
                </a:solidFill>
                <a:latin typeface="open sans" charset="0"/>
              </a:rPr>
              <a:t>Body Header</a:t>
            </a:r>
          </a:p>
          <a:p>
            <a:r>
              <a:rPr lang="en-US" sz="1800" b="0" i="0" baseline="0" dirty="0">
                <a:solidFill>
                  <a:schemeClr val="tx1"/>
                </a:solidFill>
                <a:latin typeface="open sans" charset="0"/>
              </a:rPr>
              <a:t>Body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E6475D-BDED-4D62-A64C-203EC56ADB6A}" type="slidenum">
              <a:rPr lang="en-GB" smtClean="0"/>
              <a:t>‹#›</a:t>
            </a:fld>
            <a:endParaRPr lang="en-GB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508661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426457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3" r:id="rId2"/>
    <p:sldLayoutId id="2147483668" r:id="rId3"/>
    <p:sldLayoutId id="2147483656" r:id="rId4"/>
    <p:sldLayoutId id="2147483650" r:id="rId5"/>
  </p:sldLayoutIdLst>
  <p:hf hdr="0" ftr="0" dt="0"/>
  <p:txStyles>
    <p:titleStyle>
      <a:lvl1pPr algn="ctr" defTabSz="342991" rtl="0" eaLnBrk="1" latinLnBrk="0" hangingPunct="1">
        <a:spcBef>
          <a:spcPct val="0"/>
        </a:spcBef>
        <a:buNone/>
        <a:defRPr sz="3301" kern="1200" baseline="0">
          <a:solidFill>
            <a:schemeClr val="bg2"/>
          </a:solidFill>
          <a:latin typeface="merriweather" charset="0"/>
          <a:ea typeface="+mj-ea"/>
          <a:cs typeface="+mj-cs"/>
        </a:defRPr>
      </a:lvl1pPr>
    </p:titleStyle>
    <p:bodyStyle>
      <a:lvl1pPr marL="257244" indent="-257244" algn="l" defTabSz="342991" rtl="0" eaLnBrk="1" latinLnBrk="0" hangingPunct="1">
        <a:spcBef>
          <a:spcPct val="20000"/>
        </a:spcBef>
        <a:buFont typeface="Arial"/>
        <a:buChar char="•"/>
        <a:defRPr sz="2401" kern="1200">
          <a:solidFill>
            <a:schemeClr val="tx1"/>
          </a:solidFill>
          <a:latin typeface="+mn-lt"/>
          <a:ea typeface="+mn-ea"/>
          <a:cs typeface="+mn-cs"/>
        </a:defRPr>
      </a:lvl1pPr>
      <a:lvl2pPr marL="557361" indent="-214370" algn="l" defTabSz="342991" rtl="0" eaLnBrk="1" latinLnBrk="0" hangingPunct="1">
        <a:spcBef>
          <a:spcPct val="20000"/>
        </a:spcBef>
        <a:buFont typeface="Arial"/>
        <a:buChar char="–"/>
        <a:defRPr sz="2101" kern="1200">
          <a:solidFill>
            <a:schemeClr val="tx1"/>
          </a:solidFill>
          <a:latin typeface="+mn-lt"/>
          <a:ea typeface="+mn-ea"/>
          <a:cs typeface="+mn-cs"/>
        </a:defRPr>
      </a:lvl2pPr>
      <a:lvl3pPr marL="857479" indent="-171496" algn="l" defTabSz="342991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470" indent="-171496" algn="l" defTabSz="342991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461" indent="-171496" algn="l" defTabSz="342991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6453" indent="-171496" algn="l" defTabSz="342991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9444" indent="-171496" algn="l" defTabSz="342991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2436" indent="-171496" algn="l" defTabSz="342991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5427" indent="-171496" algn="l" defTabSz="342991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91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91" algn="l" defTabSz="342991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983" algn="l" defTabSz="342991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974" algn="l" defTabSz="342991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966" algn="l" defTabSz="342991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957" algn="l" defTabSz="342991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949" algn="l" defTabSz="342991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940" algn="l" defTabSz="342991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932" algn="l" defTabSz="342991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9.png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3.png"/><Relationship Id="rId3" Type="http://schemas.openxmlformats.org/officeDocument/2006/relationships/image" Target="../media/image23.png"/><Relationship Id="rId7" Type="http://schemas.openxmlformats.org/officeDocument/2006/relationships/image" Target="../media/image37.png"/><Relationship Id="rId12" Type="http://schemas.openxmlformats.org/officeDocument/2006/relationships/image" Target="../media/image4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5" Type="http://schemas.openxmlformats.org/officeDocument/2006/relationships/image" Target="../media/image45.pn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Relationship Id="rId14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3.png"/><Relationship Id="rId3" Type="http://schemas.openxmlformats.org/officeDocument/2006/relationships/image" Target="../media/image23.png"/><Relationship Id="rId7" Type="http://schemas.openxmlformats.org/officeDocument/2006/relationships/image" Target="../media/image37.png"/><Relationship Id="rId12" Type="http://schemas.openxmlformats.org/officeDocument/2006/relationships/image" Target="../media/image42.png"/><Relationship Id="rId2" Type="http://schemas.openxmlformats.org/officeDocument/2006/relationships/image" Target="../media/image22.png"/><Relationship Id="rId16" Type="http://schemas.openxmlformats.org/officeDocument/2006/relationships/image" Target="../media/image4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5" Type="http://schemas.openxmlformats.org/officeDocument/2006/relationships/image" Target="../media/image45.pn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Relationship Id="rId14" Type="http://schemas.openxmlformats.org/officeDocument/2006/relationships/image" Target="../media/image4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230.png"/><Relationship Id="rId7" Type="http://schemas.openxmlformats.org/officeDocument/2006/relationships/image" Target="../media/image51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0.png"/><Relationship Id="rId13" Type="http://schemas.openxmlformats.org/officeDocument/2006/relationships/image" Target="../media/image84.png"/><Relationship Id="rId3" Type="http://schemas.openxmlformats.org/officeDocument/2006/relationships/image" Target="../media/image64.png"/><Relationship Id="rId7" Type="http://schemas.openxmlformats.org/officeDocument/2006/relationships/image" Target="../media/image370.png"/><Relationship Id="rId12" Type="http://schemas.openxmlformats.org/officeDocument/2006/relationships/image" Target="../media/image74.png"/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60.png"/><Relationship Id="rId11" Type="http://schemas.openxmlformats.org/officeDocument/2006/relationships/image" Target="../media/image410.png"/><Relationship Id="rId5" Type="http://schemas.openxmlformats.org/officeDocument/2006/relationships/image" Target="../media/image350.png"/><Relationship Id="rId15" Type="http://schemas.openxmlformats.org/officeDocument/2006/relationships/image" Target="../media/image100.png"/><Relationship Id="rId10" Type="http://schemas.openxmlformats.org/officeDocument/2006/relationships/image" Target="../media/image400.png"/><Relationship Id="rId4" Type="http://schemas.openxmlformats.org/officeDocument/2006/relationships/image" Target="../media/image340.png"/><Relationship Id="rId9" Type="http://schemas.openxmlformats.org/officeDocument/2006/relationships/image" Target="../media/image390.png"/><Relationship Id="rId14" Type="http://schemas.openxmlformats.org/officeDocument/2006/relationships/image" Target="../media/image90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0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4.jpeg"/><Relationship Id="rId5" Type="http://schemas.openxmlformats.org/officeDocument/2006/relationships/image" Target="../media/image77.gif"/><Relationship Id="rId4" Type="http://schemas.openxmlformats.org/officeDocument/2006/relationships/image" Target="../media/image76.jpe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5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5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5B8D3CD3-6246-4468-8D19-C3E6218CBE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098097"/>
            <a:ext cx="9144000" cy="2387600"/>
          </a:xfrm>
          <a:prstGeom prst="rect">
            <a:avLst/>
          </a:prstGeom>
        </p:spPr>
        <p:txBody>
          <a:bodyPr/>
          <a:lstStyle/>
          <a:p>
            <a:pPr marL="0" lvl="0" indent="0">
              <a:buNone/>
            </a:pPr>
            <a:r>
              <a:rPr lang="en-GB" dirty="0"/>
              <a:t>Ordinary Differential Equations</a:t>
            </a:r>
            <a:endParaRPr dirty="0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E69AF515-A3A4-4931-B1C3-BA740B67E6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577772"/>
            <a:ext cx="9144000" cy="1655762"/>
          </a:xfrm>
          <a:prstGeom prst="rect">
            <a:avLst/>
          </a:prstGeom>
        </p:spPr>
        <p:txBody>
          <a:bodyPr/>
          <a:lstStyle/>
          <a:p>
            <a:pPr marL="0" lvl="0" indent="0">
              <a:buNone/>
            </a:pPr>
            <a:r>
              <a:rPr lang="en-GB" dirty="0"/>
              <a:t>Modern Techniques in Modelling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CD3A15-E748-B5D5-4876-5BAF56745F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FF101-AC16-873A-13C9-8216FF3D3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Turning a model diagram into ODEs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8DE60F-B712-C8FE-DB0F-C76BB9B57C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E6475D-BDED-4D62-A64C-203EC56ADB6A}" type="slidenum">
              <a:rPr lang="en-GB" smtClean="0"/>
              <a:t>9</a:t>
            </a:fld>
            <a:endParaRPr lang="en-GB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8422FB0-588F-5283-AEF9-209B08CD344F}"/>
              </a:ext>
            </a:extLst>
          </p:cNvPr>
          <p:cNvCxnSpPr>
            <a:cxnSpLocks/>
          </p:cNvCxnSpPr>
          <p:nvPr/>
        </p:nvCxnSpPr>
        <p:spPr>
          <a:xfrm>
            <a:off x="2026178" y="2049285"/>
            <a:ext cx="1718689" cy="0"/>
          </a:xfrm>
          <a:prstGeom prst="straightConnector1">
            <a:avLst/>
          </a:prstGeom>
          <a:ln w="38100"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608097F-77F8-BCA2-D835-6B6D9115829A}"/>
              </a:ext>
            </a:extLst>
          </p:cNvPr>
          <p:cNvCxnSpPr>
            <a:cxnSpLocks/>
          </p:cNvCxnSpPr>
          <p:nvPr/>
        </p:nvCxnSpPr>
        <p:spPr>
          <a:xfrm>
            <a:off x="5418891" y="2049285"/>
            <a:ext cx="1718689" cy="0"/>
          </a:xfrm>
          <a:prstGeom prst="straightConnector1">
            <a:avLst/>
          </a:prstGeom>
          <a:ln w="38100"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20C4105-5930-1652-DBD6-AB996925B4AD}"/>
              </a:ext>
            </a:extLst>
          </p:cNvPr>
          <p:cNvSpPr txBox="1"/>
          <p:nvPr/>
        </p:nvSpPr>
        <p:spPr>
          <a:xfrm>
            <a:off x="1696357" y="1576894"/>
            <a:ext cx="2345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0" dirty="0"/>
              <a:t>infection</a:t>
            </a:r>
            <a:endParaRPr lang="en-GB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97A59F-6889-5883-FB00-61198B123F95}"/>
              </a:ext>
            </a:extLst>
          </p:cNvPr>
          <p:cNvSpPr txBox="1"/>
          <p:nvPr/>
        </p:nvSpPr>
        <p:spPr>
          <a:xfrm>
            <a:off x="5108825" y="1587252"/>
            <a:ext cx="2325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recovery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96FEB99-220B-2BE3-352E-98B937F66811}"/>
              </a:ext>
            </a:extLst>
          </p:cNvPr>
          <p:cNvSpPr txBox="1"/>
          <p:nvPr/>
        </p:nvSpPr>
        <p:spPr>
          <a:xfrm>
            <a:off x="869952" y="1707754"/>
            <a:ext cx="605790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GB" sz="3600" dirty="0"/>
              <a:t>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9DC46E9-53EE-3FF8-F736-1A6E26E9940B}"/>
              </a:ext>
            </a:extLst>
          </p:cNvPr>
          <p:cNvSpPr txBox="1"/>
          <p:nvPr/>
        </p:nvSpPr>
        <p:spPr>
          <a:xfrm>
            <a:off x="4283187" y="1707754"/>
            <a:ext cx="605790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GB" sz="3600" dirty="0"/>
              <a:t>I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B9D6A01-AA83-DDB6-7A80-AF584D2DDF44}"/>
              </a:ext>
            </a:extLst>
          </p:cNvPr>
          <p:cNvSpPr txBox="1"/>
          <p:nvPr/>
        </p:nvSpPr>
        <p:spPr>
          <a:xfrm>
            <a:off x="7673230" y="1707754"/>
            <a:ext cx="605790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GB" sz="3600" dirty="0"/>
              <a:t>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11F048-ACFD-3611-2D7D-88860D6B5214}"/>
              </a:ext>
            </a:extLst>
          </p:cNvPr>
          <p:cNvSpPr txBox="1"/>
          <p:nvPr/>
        </p:nvSpPr>
        <p:spPr>
          <a:xfrm>
            <a:off x="1811548" y="2207448"/>
            <a:ext cx="22517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Effective contact with an infectious person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BCCC9A7D-E54F-2A67-FFB0-A37DD67B170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3416084"/>
                <a:ext cx="8229600" cy="2883115"/>
              </a:xfrm>
            </p:spPr>
            <p:txBody>
              <a:bodyPr/>
              <a:lstStyle/>
              <a:p>
                <a:r>
                  <a:rPr lang="en-GB" dirty="0"/>
                  <a:t>Rate of effective contact with an infectious person:</a:t>
                </a:r>
              </a:p>
              <a:p>
                <a:r>
                  <a:rPr lang="en-GB" dirty="0"/>
                  <a:t>A person contacts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GB" dirty="0"/>
                  <a:t> people per day…</a:t>
                </a:r>
              </a:p>
              <a:p>
                <a:r>
                  <a:rPr lang="en-GB" dirty="0"/>
                  <a:t>A fraction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GB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</m:num>
                      <m:den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GB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GB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  <m:r>
                      <a:rPr lang="en-GB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r>
                      <a:rPr lang="en-GB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r>
                      <a:rPr lang="en-GB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of these contacts are infectious…</a:t>
                </a:r>
              </a:p>
              <a:p>
                <a:r>
                  <a:rPr lang="en-GB" dirty="0"/>
                  <a:t>A fraction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GB" dirty="0"/>
                  <a:t> of these contacts with infectious people are effective…</a:t>
                </a:r>
              </a:p>
              <a:p>
                <a:r>
                  <a:rPr lang="en-GB" dirty="0"/>
                  <a:t>And there are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GB" dirty="0"/>
                  <a:t> susceptible people in total at risk of infection.</a:t>
                </a:r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BCCC9A7D-E54F-2A67-FFB0-A37DD67B17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3416084"/>
                <a:ext cx="8229600" cy="2883115"/>
              </a:xfrm>
              <a:blipFill>
                <a:blip r:embed="rId2"/>
                <a:stretch>
                  <a:fillRect l="-617" t="-87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7D59D06-0C31-3638-46D7-1A921AB18E4F}"/>
                  </a:ext>
                </a:extLst>
              </p:cNvPr>
              <p:cNvSpPr txBox="1"/>
              <p:nvPr/>
            </p:nvSpPr>
            <p:spPr>
              <a:xfrm>
                <a:off x="2895654" y="5635277"/>
                <a:ext cx="538336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400" b="0" dirty="0"/>
                  <a:t>rate(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2400" b="0" i="0" smtClean="0">
                        <a:latin typeface="Cambria Math" panose="02040503050406030204" pitchFamily="18" charset="0"/>
                      </a:rPr>
                      <m:t>S</m:t>
                    </m:r>
                    <m:r>
                      <a:rPr lang="en-GB" sz="2400" b="0" i="0" smtClean="0">
                        <a:latin typeface="Cambria Math" panose="02040503050406030204" pitchFamily="18" charset="0"/>
                      </a:rPr>
                      <m:t>→</m:t>
                    </m:r>
                    <m:r>
                      <m:rPr>
                        <m:sty m:val="p"/>
                      </m:rPr>
                      <a:rPr lang="en-GB" sz="2400" b="0" i="0" smtClean="0">
                        <a:latin typeface="Cambria Math" panose="02040503050406030204" pitchFamily="18" charset="0"/>
                      </a:rPr>
                      <m:t>I</m:t>
                    </m:r>
                  </m:oMath>
                </a14:m>
                <a:r>
                  <a:rPr lang="en-GB" sz="2400" b="0" dirty="0"/>
                  <a:t>) =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 ×</m:t>
                    </m:r>
                    <m:f>
                      <m:fPr>
                        <m:type m:val="lin"/>
                        <m:ctrlP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</m:num>
                      <m:den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den>
                    </m:f>
                    <m:r>
                      <a:rPr lang="en-GB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GB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GB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GB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×</m:t>
                    </m:r>
                    <m:r>
                      <a:rPr lang="en-GB" sz="2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GB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</m:oMath>
                </a14:m>
                <a:endParaRPr lang="en-GB" sz="2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7D59D06-0C31-3638-46D7-1A921AB18E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5654" y="5635277"/>
                <a:ext cx="5383366" cy="461665"/>
              </a:xfrm>
              <a:prstGeom prst="rect">
                <a:avLst/>
              </a:prstGeom>
              <a:blipFill>
                <a:blip r:embed="rId3"/>
                <a:stretch>
                  <a:fillRect l="-1887" t="-123684" b="-18684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18">
            <a:extLst>
              <a:ext uri="{FF2B5EF4-FFF2-40B4-BE49-F238E27FC236}">
                <a16:creationId xmlns:a16="http://schemas.microsoft.com/office/drawing/2014/main" id="{A742B2CC-75FD-D2E0-58B5-48027BE3AE32}"/>
              </a:ext>
            </a:extLst>
          </p:cNvPr>
          <p:cNvSpPr/>
          <p:nvPr/>
        </p:nvSpPr>
        <p:spPr>
          <a:xfrm>
            <a:off x="4572000" y="5635277"/>
            <a:ext cx="238539" cy="53692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9D17175-34AB-F3DC-0A94-F4F6B16DB914}"/>
              </a:ext>
            </a:extLst>
          </p:cNvPr>
          <p:cNvSpPr/>
          <p:nvPr/>
        </p:nvSpPr>
        <p:spPr>
          <a:xfrm>
            <a:off x="4810539" y="5633457"/>
            <a:ext cx="844826" cy="53692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603D6A3-C1C1-B71E-B15C-5381D58B0E40}"/>
              </a:ext>
            </a:extLst>
          </p:cNvPr>
          <p:cNvSpPr/>
          <p:nvPr/>
        </p:nvSpPr>
        <p:spPr>
          <a:xfrm>
            <a:off x="5655365" y="5633457"/>
            <a:ext cx="546652" cy="53692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2AFE980-5FD1-897D-69EC-79CA75C18C53}"/>
              </a:ext>
            </a:extLst>
          </p:cNvPr>
          <p:cNvSpPr/>
          <p:nvPr/>
        </p:nvSpPr>
        <p:spPr>
          <a:xfrm>
            <a:off x="6202017" y="5633457"/>
            <a:ext cx="546652" cy="53692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8002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9" grpId="0" animBg="1"/>
      <p:bldP spid="20" grpId="0" animBg="1"/>
      <p:bldP spid="21" grpId="0" animBg="1"/>
      <p:bldP spid="2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733D5D-C126-2DAD-DDC7-8191C0E1E3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CC2C1-3467-4D56-6B7D-B8CDF48C6E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Turning a model diagram into ODEs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B1FB30-DA73-75A1-A59A-FEC44D5BD1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E6475D-BDED-4D62-A64C-203EC56ADB6A}" type="slidenum">
              <a:rPr lang="en-GB" smtClean="0"/>
              <a:t>10</a:t>
            </a:fld>
            <a:endParaRPr lang="en-GB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45FC26A-E879-1DB6-22CB-751D6E63ACE4}"/>
              </a:ext>
            </a:extLst>
          </p:cNvPr>
          <p:cNvCxnSpPr>
            <a:cxnSpLocks/>
          </p:cNvCxnSpPr>
          <p:nvPr/>
        </p:nvCxnSpPr>
        <p:spPr>
          <a:xfrm>
            <a:off x="2026178" y="2049285"/>
            <a:ext cx="1718689" cy="0"/>
          </a:xfrm>
          <a:prstGeom prst="straightConnector1">
            <a:avLst/>
          </a:prstGeom>
          <a:ln w="38100"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BCEB67A-A03F-2A89-D7CC-61C0058E366C}"/>
              </a:ext>
            </a:extLst>
          </p:cNvPr>
          <p:cNvCxnSpPr>
            <a:cxnSpLocks/>
          </p:cNvCxnSpPr>
          <p:nvPr/>
        </p:nvCxnSpPr>
        <p:spPr>
          <a:xfrm>
            <a:off x="5418891" y="2049285"/>
            <a:ext cx="1718689" cy="0"/>
          </a:xfrm>
          <a:prstGeom prst="straightConnector1">
            <a:avLst/>
          </a:prstGeom>
          <a:ln w="38100"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8EF412C-F198-5044-B7BB-6177B2C15395}"/>
              </a:ext>
            </a:extLst>
          </p:cNvPr>
          <p:cNvSpPr txBox="1"/>
          <p:nvPr/>
        </p:nvSpPr>
        <p:spPr>
          <a:xfrm>
            <a:off x="1696357" y="1576894"/>
            <a:ext cx="2345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0" dirty="0"/>
              <a:t>infection</a:t>
            </a:r>
            <a:endParaRPr lang="en-GB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4D1D5D-CC78-56E8-BC0E-1ADA3513FEFC}"/>
              </a:ext>
            </a:extLst>
          </p:cNvPr>
          <p:cNvSpPr txBox="1"/>
          <p:nvPr/>
        </p:nvSpPr>
        <p:spPr>
          <a:xfrm>
            <a:off x="5108825" y="1587252"/>
            <a:ext cx="2325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recovery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0831357-FD55-FA90-6E53-0FB2F577AF62}"/>
              </a:ext>
            </a:extLst>
          </p:cNvPr>
          <p:cNvSpPr txBox="1"/>
          <p:nvPr/>
        </p:nvSpPr>
        <p:spPr>
          <a:xfrm>
            <a:off x="869952" y="1707754"/>
            <a:ext cx="605790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GB" sz="3600" dirty="0"/>
              <a:t>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DF61ED4-058D-F9BC-EB1D-238A21D15D43}"/>
              </a:ext>
            </a:extLst>
          </p:cNvPr>
          <p:cNvSpPr txBox="1"/>
          <p:nvPr/>
        </p:nvSpPr>
        <p:spPr>
          <a:xfrm>
            <a:off x="4283187" y="1707754"/>
            <a:ext cx="605790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GB" sz="3600" dirty="0"/>
              <a:t>I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26CCC5E-7A77-C0AB-5029-AA99B90AA85B}"/>
              </a:ext>
            </a:extLst>
          </p:cNvPr>
          <p:cNvSpPr txBox="1"/>
          <p:nvPr/>
        </p:nvSpPr>
        <p:spPr>
          <a:xfrm>
            <a:off x="7673230" y="1707754"/>
            <a:ext cx="605790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GB" sz="3600" dirty="0"/>
              <a:t>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3BD349-BD10-03CE-A32B-59999031CDE3}"/>
              </a:ext>
            </a:extLst>
          </p:cNvPr>
          <p:cNvSpPr txBox="1"/>
          <p:nvPr/>
        </p:nvSpPr>
        <p:spPr>
          <a:xfrm>
            <a:off x="1811548" y="2207448"/>
            <a:ext cx="22517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Effective contact with an infectious person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9E466F9A-2A7F-638D-348D-9D3ACAA1DE7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3416084"/>
                <a:ext cx="8229600" cy="2883115"/>
              </a:xfrm>
            </p:spPr>
            <p:txBody>
              <a:bodyPr/>
              <a:lstStyle/>
              <a:p>
                <a:r>
                  <a:rPr lang="en-GB" dirty="0"/>
                  <a:t>Rate of effective contact with an infectious person:</a:t>
                </a:r>
              </a:p>
              <a:p>
                <a:r>
                  <a:rPr lang="en-GB" dirty="0"/>
                  <a:t>A person contacts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GB" dirty="0"/>
                  <a:t> people per day…</a:t>
                </a:r>
              </a:p>
              <a:p>
                <a:r>
                  <a:rPr lang="en-GB" dirty="0"/>
                  <a:t>A fraction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GB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</m:num>
                      <m:den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GB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GB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  <m:r>
                      <a:rPr lang="en-GB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r>
                      <a:rPr lang="en-GB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r>
                      <a:rPr lang="en-GB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of these contacts are infectious…</a:t>
                </a:r>
              </a:p>
              <a:p>
                <a:r>
                  <a:rPr lang="en-GB" dirty="0"/>
                  <a:t>A fraction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GB" dirty="0"/>
                  <a:t> of these contacts with infectious people are effective…</a:t>
                </a:r>
              </a:p>
              <a:p>
                <a:r>
                  <a:rPr lang="en-GB" dirty="0"/>
                  <a:t>And there are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GB" dirty="0"/>
                  <a:t> susceptible people in total at risk of infection.</a:t>
                </a:r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9E466F9A-2A7F-638D-348D-9D3ACAA1DE7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3416084"/>
                <a:ext cx="8229600" cy="2883115"/>
              </a:xfrm>
              <a:blipFill>
                <a:blip r:embed="rId2"/>
                <a:stretch>
                  <a:fillRect l="-617" t="-87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5D87022-27EF-EBC8-D777-99DA611CBDCD}"/>
                  </a:ext>
                </a:extLst>
              </p:cNvPr>
              <p:cNvSpPr txBox="1"/>
              <p:nvPr/>
            </p:nvSpPr>
            <p:spPr>
              <a:xfrm>
                <a:off x="2895654" y="5635277"/>
                <a:ext cx="538336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400" b="0" dirty="0"/>
                  <a:t>rate(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2400" b="0" i="0" smtClean="0">
                        <a:latin typeface="Cambria Math" panose="02040503050406030204" pitchFamily="18" charset="0"/>
                      </a:rPr>
                      <m:t>S</m:t>
                    </m:r>
                    <m:r>
                      <a:rPr lang="en-GB" sz="2400" b="0" i="0" smtClean="0">
                        <a:latin typeface="Cambria Math" panose="02040503050406030204" pitchFamily="18" charset="0"/>
                      </a:rPr>
                      <m:t>→</m:t>
                    </m:r>
                    <m:r>
                      <m:rPr>
                        <m:sty m:val="p"/>
                      </m:rPr>
                      <a:rPr lang="en-GB" sz="2400" b="0" i="0" smtClean="0">
                        <a:latin typeface="Cambria Math" panose="02040503050406030204" pitchFamily="18" charset="0"/>
                      </a:rPr>
                      <m:t>I</m:t>
                    </m:r>
                  </m:oMath>
                </a14:m>
                <a:r>
                  <a:rPr lang="en-GB" sz="2400" b="0" dirty="0"/>
                  <a:t>) =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 ×</m:t>
                    </m:r>
                    <m:f>
                      <m:fPr>
                        <m:type m:val="lin"/>
                        <m:ctrlP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</m:num>
                      <m:den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den>
                    </m:f>
                    <m:r>
                      <a:rPr lang="en-GB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GB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GB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GB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×</m:t>
                    </m:r>
                    <m:r>
                      <a:rPr lang="en-GB" sz="2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GB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</m:oMath>
                </a14:m>
                <a:endParaRPr lang="en-GB" sz="2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5D87022-27EF-EBC8-D777-99DA611CBD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5654" y="5635277"/>
                <a:ext cx="5383366" cy="461665"/>
              </a:xfrm>
              <a:prstGeom prst="rect">
                <a:avLst/>
              </a:prstGeom>
              <a:blipFill>
                <a:blip r:embed="rId3"/>
                <a:stretch>
                  <a:fillRect l="-1887" t="-123684" b="-18684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2A256A49-74C3-BB5D-A139-336F5A4DC43A}"/>
              </a:ext>
            </a:extLst>
          </p:cNvPr>
          <p:cNvSpPr/>
          <p:nvPr/>
        </p:nvSpPr>
        <p:spPr>
          <a:xfrm>
            <a:off x="4572000" y="5635277"/>
            <a:ext cx="238991" cy="46166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534D17E-2731-A8A2-BBC0-35EBA3BCB3B9}"/>
              </a:ext>
            </a:extLst>
          </p:cNvPr>
          <p:cNvSpPr/>
          <p:nvPr/>
        </p:nvSpPr>
        <p:spPr>
          <a:xfrm>
            <a:off x="5919355" y="5635277"/>
            <a:ext cx="238991" cy="46166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97833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CE2797-5E00-B007-3B42-65E54C2C85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9D12FD-8B6A-7F9C-0E72-D1490B5FFB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Turning a model diagram into ODEs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94CEC1-5802-FA74-20D0-21AB24B449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E6475D-BDED-4D62-A64C-203EC56ADB6A}" type="slidenum">
              <a:rPr lang="en-GB" smtClean="0"/>
              <a:t>11</a:t>
            </a:fld>
            <a:endParaRPr lang="en-GB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77BB2D7-06D0-113C-D5AA-A3E1682D2A8F}"/>
              </a:ext>
            </a:extLst>
          </p:cNvPr>
          <p:cNvCxnSpPr>
            <a:cxnSpLocks/>
          </p:cNvCxnSpPr>
          <p:nvPr/>
        </p:nvCxnSpPr>
        <p:spPr>
          <a:xfrm>
            <a:off x="2026178" y="2049285"/>
            <a:ext cx="1718689" cy="0"/>
          </a:xfrm>
          <a:prstGeom prst="straightConnector1">
            <a:avLst/>
          </a:prstGeom>
          <a:ln w="38100"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46DCAB7-AF20-FEEB-22E4-17228FF102A9}"/>
              </a:ext>
            </a:extLst>
          </p:cNvPr>
          <p:cNvCxnSpPr>
            <a:cxnSpLocks/>
          </p:cNvCxnSpPr>
          <p:nvPr/>
        </p:nvCxnSpPr>
        <p:spPr>
          <a:xfrm>
            <a:off x="5418891" y="2049285"/>
            <a:ext cx="1718689" cy="0"/>
          </a:xfrm>
          <a:prstGeom prst="straightConnector1">
            <a:avLst/>
          </a:prstGeom>
          <a:ln w="38100"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A8C8E23-E94E-DD5E-3FAD-AA4D1BADD323}"/>
              </a:ext>
            </a:extLst>
          </p:cNvPr>
          <p:cNvSpPr txBox="1"/>
          <p:nvPr/>
        </p:nvSpPr>
        <p:spPr>
          <a:xfrm>
            <a:off x="1696357" y="1576894"/>
            <a:ext cx="2345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0" dirty="0"/>
              <a:t>infection</a:t>
            </a:r>
            <a:endParaRPr lang="en-GB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7AE3707-9970-7463-D33A-93DA659545F5}"/>
              </a:ext>
            </a:extLst>
          </p:cNvPr>
          <p:cNvSpPr txBox="1"/>
          <p:nvPr/>
        </p:nvSpPr>
        <p:spPr>
          <a:xfrm>
            <a:off x="5108825" y="1587252"/>
            <a:ext cx="2325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recovery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25EF37C-8B03-E872-74C3-2C88CF90C0E0}"/>
              </a:ext>
            </a:extLst>
          </p:cNvPr>
          <p:cNvSpPr txBox="1"/>
          <p:nvPr/>
        </p:nvSpPr>
        <p:spPr>
          <a:xfrm>
            <a:off x="869952" y="1707754"/>
            <a:ext cx="605790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GB" sz="3600" dirty="0"/>
              <a:t>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C9CA000-4B66-A324-8609-1D85CCE9FCCE}"/>
              </a:ext>
            </a:extLst>
          </p:cNvPr>
          <p:cNvSpPr txBox="1"/>
          <p:nvPr/>
        </p:nvSpPr>
        <p:spPr>
          <a:xfrm>
            <a:off x="4283187" y="1707754"/>
            <a:ext cx="605790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GB" sz="3600" dirty="0"/>
              <a:t>I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D682A3B-9FF2-7081-F59F-991A3C9D6B79}"/>
              </a:ext>
            </a:extLst>
          </p:cNvPr>
          <p:cNvSpPr txBox="1"/>
          <p:nvPr/>
        </p:nvSpPr>
        <p:spPr>
          <a:xfrm>
            <a:off x="7673230" y="1707754"/>
            <a:ext cx="605790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GB" sz="3600" dirty="0"/>
              <a:t>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D53F87-8C10-BB69-4A1F-7617918F866F}"/>
              </a:ext>
            </a:extLst>
          </p:cNvPr>
          <p:cNvSpPr txBox="1"/>
          <p:nvPr/>
        </p:nvSpPr>
        <p:spPr>
          <a:xfrm>
            <a:off x="1811548" y="2207448"/>
            <a:ext cx="22517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Effective contact with an infectious person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386AD145-168C-1D09-1A2F-550639CCF93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3416084"/>
                <a:ext cx="8229600" cy="2883115"/>
              </a:xfrm>
            </p:spPr>
            <p:txBody>
              <a:bodyPr/>
              <a:lstStyle/>
              <a:p>
                <a:r>
                  <a:rPr lang="en-GB" dirty="0"/>
                  <a:t>Rate of effective contact with an infectious person:</a:t>
                </a:r>
              </a:p>
              <a:p>
                <a:r>
                  <a:rPr lang="en-GB" dirty="0"/>
                  <a:t>A person contacts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GB" dirty="0"/>
                  <a:t> people per day…</a:t>
                </a:r>
              </a:p>
              <a:p>
                <a:r>
                  <a:rPr lang="en-GB" dirty="0"/>
                  <a:t>A fraction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GB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</m:num>
                      <m:den>
                        <m:r>
                          <a:rPr lang="en-GB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GB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  <m:r>
                          <a:rPr lang="en-GB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GB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  <m:r>
                          <a:rPr lang="en-GB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GB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  <m:r>
                          <a:rPr lang="en-GB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GB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GB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  <m:r>
                      <a:rPr lang="en-GB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r>
                      <a:rPr lang="en-GB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r>
                      <a:rPr lang="en-GB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of these contacts are infectious…</a:t>
                </a:r>
              </a:p>
              <a:p>
                <a:r>
                  <a:rPr lang="en-GB" dirty="0"/>
                  <a:t>A fraction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GB" dirty="0"/>
                  <a:t> of these contacts with infectious people are effective…</a:t>
                </a:r>
              </a:p>
              <a:p>
                <a:r>
                  <a:rPr lang="en-GB" dirty="0"/>
                  <a:t>And there are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GB" dirty="0"/>
                  <a:t> susceptible people in total at risk of infection.</a:t>
                </a:r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386AD145-168C-1D09-1A2F-550639CCF93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3416084"/>
                <a:ext cx="8229600" cy="2883115"/>
              </a:xfrm>
              <a:blipFill>
                <a:blip r:embed="rId2"/>
                <a:stretch>
                  <a:fillRect l="-617" t="-87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E7EBED9-9618-23E7-1800-FF92A912EE5C}"/>
                  </a:ext>
                </a:extLst>
              </p:cNvPr>
              <p:cNvSpPr txBox="1"/>
              <p:nvPr/>
            </p:nvSpPr>
            <p:spPr>
              <a:xfrm>
                <a:off x="2895654" y="5635277"/>
                <a:ext cx="579114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400" b="0" dirty="0"/>
                  <a:t>rate(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2400" b="0" i="0" smtClean="0">
                        <a:latin typeface="Cambria Math" panose="02040503050406030204" pitchFamily="18" charset="0"/>
                      </a:rPr>
                      <m:t>S</m:t>
                    </m:r>
                    <m:r>
                      <a:rPr lang="en-GB" sz="2400" b="0" i="0" smtClean="0">
                        <a:latin typeface="Cambria Math" panose="02040503050406030204" pitchFamily="18" charset="0"/>
                      </a:rPr>
                      <m:t>→</m:t>
                    </m:r>
                    <m:r>
                      <m:rPr>
                        <m:sty m:val="p"/>
                      </m:rPr>
                      <a:rPr lang="en-GB" sz="2400" b="0" i="0" smtClean="0">
                        <a:latin typeface="Cambria Math" panose="02040503050406030204" pitchFamily="18" charset="0"/>
                      </a:rPr>
                      <m:t>I</m:t>
                    </m:r>
                  </m:oMath>
                </a14:m>
                <a:r>
                  <a:rPr lang="en-GB" sz="2400" b="0" dirty="0"/>
                  <a:t>) =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 ×</m:t>
                    </m:r>
                    <m:f>
                      <m:fPr>
                        <m:type m:val="lin"/>
                        <m:ctrlP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</m:num>
                      <m:den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den>
                    </m:f>
                    <m:r>
                      <a:rPr lang="en-GB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GB" sz="2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GB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GB" sz="2400" dirty="0"/>
                  <a:t>        (</a:t>
                </a:r>
                <a14:m>
                  <m:oMath xmlns:m="http://schemas.openxmlformats.org/officeDocument/2006/math">
                    <m:r>
                      <a:rPr lang="en-GB" sz="2400" i="1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𝑐𝑝</m:t>
                    </m:r>
                  </m:oMath>
                </a14:m>
                <a:r>
                  <a:rPr lang="en-GB" sz="2400" dirty="0"/>
                  <a:t>)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E7EBED9-9618-23E7-1800-FF92A912EE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5654" y="5635277"/>
                <a:ext cx="5791146" cy="461665"/>
              </a:xfrm>
              <a:prstGeom prst="rect">
                <a:avLst/>
              </a:prstGeom>
              <a:blipFill>
                <a:blip r:embed="rId3"/>
                <a:stretch>
                  <a:fillRect l="-1754" t="-123684" b="-18684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654720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560B7F-F24E-9700-48B9-3794315AA9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8292A-EE4B-9DC3-356A-1BE1D87C20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Turning a model diagram into ODEs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7E7297-6838-1656-B0DF-43BD57E08C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E6475D-BDED-4D62-A64C-203EC56ADB6A}" type="slidenum">
              <a:rPr lang="en-GB" smtClean="0"/>
              <a:t>12</a:t>
            </a:fld>
            <a:endParaRPr lang="en-GB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951B5EB-5940-FC4B-DFC4-C3ACCDDF551A}"/>
              </a:ext>
            </a:extLst>
          </p:cNvPr>
          <p:cNvCxnSpPr>
            <a:cxnSpLocks/>
          </p:cNvCxnSpPr>
          <p:nvPr/>
        </p:nvCxnSpPr>
        <p:spPr>
          <a:xfrm>
            <a:off x="2026178" y="2049285"/>
            <a:ext cx="1718689" cy="0"/>
          </a:xfrm>
          <a:prstGeom prst="straightConnector1">
            <a:avLst/>
          </a:prstGeom>
          <a:ln w="38100"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C915D19-3588-5ED1-D65F-B8354D240F1B}"/>
              </a:ext>
            </a:extLst>
          </p:cNvPr>
          <p:cNvCxnSpPr>
            <a:cxnSpLocks/>
          </p:cNvCxnSpPr>
          <p:nvPr/>
        </p:nvCxnSpPr>
        <p:spPr>
          <a:xfrm>
            <a:off x="5418891" y="2049285"/>
            <a:ext cx="1718689" cy="0"/>
          </a:xfrm>
          <a:prstGeom prst="straightConnector1">
            <a:avLst/>
          </a:prstGeom>
          <a:ln w="38100"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24DCC53-12C7-6571-0239-F9D4610F84E7}"/>
              </a:ext>
            </a:extLst>
          </p:cNvPr>
          <p:cNvSpPr txBox="1"/>
          <p:nvPr/>
        </p:nvSpPr>
        <p:spPr>
          <a:xfrm>
            <a:off x="5108825" y="1587252"/>
            <a:ext cx="2325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recovery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4E07CAB-EAF3-3B4B-1BA9-78911C81C815}"/>
              </a:ext>
            </a:extLst>
          </p:cNvPr>
          <p:cNvSpPr txBox="1"/>
          <p:nvPr/>
        </p:nvSpPr>
        <p:spPr>
          <a:xfrm>
            <a:off x="869952" y="1707754"/>
            <a:ext cx="605790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GB" sz="3600" dirty="0"/>
              <a:t>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FA23DC4-F202-9A0E-AB3F-CCB98402C150}"/>
              </a:ext>
            </a:extLst>
          </p:cNvPr>
          <p:cNvSpPr txBox="1"/>
          <p:nvPr/>
        </p:nvSpPr>
        <p:spPr>
          <a:xfrm>
            <a:off x="4283187" y="1707754"/>
            <a:ext cx="605790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GB" sz="3600" dirty="0"/>
              <a:t>I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7D30B03-D4AA-20FC-CF3B-D69B13721430}"/>
              </a:ext>
            </a:extLst>
          </p:cNvPr>
          <p:cNvSpPr txBox="1"/>
          <p:nvPr/>
        </p:nvSpPr>
        <p:spPr>
          <a:xfrm>
            <a:off x="7673230" y="1707754"/>
            <a:ext cx="605790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GB" sz="3600" dirty="0"/>
              <a:t>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48A68930-6D03-81E4-217A-72AB8D50EF9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3416084"/>
                <a:ext cx="8229600" cy="2883115"/>
              </a:xfrm>
            </p:spPr>
            <p:txBody>
              <a:bodyPr/>
              <a:lstStyle/>
              <a:p>
                <a:r>
                  <a:rPr lang="en-GB" dirty="0"/>
                  <a:t>Rate of effective contact with an infectious person:</a:t>
                </a:r>
              </a:p>
              <a:p>
                <a:r>
                  <a:rPr lang="en-GB" dirty="0"/>
                  <a:t>A person contacts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GB" dirty="0"/>
                  <a:t> people per day…</a:t>
                </a:r>
              </a:p>
              <a:p>
                <a:r>
                  <a:rPr lang="en-GB" dirty="0"/>
                  <a:t>A fraction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GB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</m:num>
                      <m:den>
                        <m:r>
                          <a:rPr lang="en-GB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GB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  <m:r>
                          <a:rPr lang="en-GB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GB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  <m:r>
                          <a:rPr lang="en-GB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GB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  <m:r>
                          <a:rPr lang="en-GB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GB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GB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  <m:r>
                      <a:rPr lang="en-GB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r>
                      <a:rPr lang="en-GB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r>
                      <a:rPr lang="en-GB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of these contacts are infectious…</a:t>
                </a:r>
              </a:p>
              <a:p>
                <a:r>
                  <a:rPr lang="en-GB" dirty="0"/>
                  <a:t>A fraction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GB" dirty="0"/>
                  <a:t> of these contacts with infectious people are effective…</a:t>
                </a:r>
              </a:p>
              <a:p>
                <a:r>
                  <a:rPr lang="en-GB" dirty="0"/>
                  <a:t>And there are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GB" dirty="0"/>
                  <a:t> susceptible people in total at risk of infection.</a:t>
                </a:r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48A68930-6D03-81E4-217A-72AB8D50EF9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3416084"/>
                <a:ext cx="8229600" cy="2883115"/>
              </a:xfrm>
              <a:blipFill>
                <a:blip r:embed="rId2"/>
                <a:stretch>
                  <a:fillRect l="-617" t="-87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1CEB728-B30E-DF33-3749-C7354AD0D263}"/>
                  </a:ext>
                </a:extLst>
              </p:cNvPr>
              <p:cNvSpPr txBox="1"/>
              <p:nvPr/>
            </p:nvSpPr>
            <p:spPr>
              <a:xfrm>
                <a:off x="2895654" y="5635277"/>
                <a:ext cx="579114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400" b="0" dirty="0"/>
                  <a:t>rate(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2400" b="0" i="0" smtClean="0">
                        <a:latin typeface="Cambria Math" panose="02040503050406030204" pitchFamily="18" charset="0"/>
                      </a:rPr>
                      <m:t>S</m:t>
                    </m:r>
                    <m:r>
                      <a:rPr lang="en-GB" sz="2400" b="0" i="0" smtClean="0">
                        <a:latin typeface="Cambria Math" panose="02040503050406030204" pitchFamily="18" charset="0"/>
                      </a:rPr>
                      <m:t>→</m:t>
                    </m:r>
                    <m:r>
                      <m:rPr>
                        <m:sty m:val="p"/>
                      </m:rPr>
                      <a:rPr lang="en-GB" sz="2400" b="0" i="0" smtClean="0">
                        <a:latin typeface="Cambria Math" panose="02040503050406030204" pitchFamily="18" charset="0"/>
                      </a:rPr>
                      <m:t>I</m:t>
                    </m:r>
                  </m:oMath>
                </a14:m>
                <a:r>
                  <a:rPr lang="en-GB" sz="2400" b="0" dirty="0"/>
                  <a:t>) =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 ×</m:t>
                    </m:r>
                    <m:f>
                      <m:fPr>
                        <m:type m:val="lin"/>
                        <m:ctrlP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</m:num>
                      <m:den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den>
                    </m:f>
                    <m:r>
                      <a:rPr lang="en-GB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GB" sz="2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GB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GB" sz="2400" dirty="0"/>
                  <a:t>        (</a:t>
                </a:r>
                <a14:m>
                  <m:oMath xmlns:m="http://schemas.openxmlformats.org/officeDocument/2006/math">
                    <m:r>
                      <a:rPr lang="en-GB" sz="2400" i="1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𝑐𝑝</m:t>
                    </m:r>
                  </m:oMath>
                </a14:m>
                <a:r>
                  <a:rPr lang="en-GB" sz="2400" dirty="0"/>
                  <a:t>)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1CEB728-B30E-DF33-3749-C7354AD0D2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5654" y="5635277"/>
                <a:ext cx="5791146" cy="461665"/>
              </a:xfrm>
              <a:prstGeom prst="rect">
                <a:avLst/>
              </a:prstGeom>
              <a:blipFill>
                <a:blip r:embed="rId3"/>
                <a:stretch>
                  <a:fillRect l="-1754" t="-123684" b="-18684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4E68911-DAB0-7976-F2C5-A0153B5D3883}"/>
                  </a:ext>
                </a:extLst>
              </p:cNvPr>
              <p:cNvSpPr txBox="1"/>
              <p:nvPr/>
            </p:nvSpPr>
            <p:spPr>
              <a:xfrm>
                <a:off x="2286000" y="1583652"/>
                <a:ext cx="11430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f>
                        <m:fPr>
                          <m:type m:val="lin"/>
                          <m:ctrlPr>
                            <a:rPr lang="en-GB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num>
                        <m:den>
                          <m:r>
                            <a:rPr lang="en-GB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GB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</m:oMath>
                  </m:oMathPara>
                </a14:m>
                <a:endParaRPr lang="en-GB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4E68911-DAB0-7976-F2C5-A0153B5D38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0" y="1583652"/>
                <a:ext cx="1143000" cy="400110"/>
              </a:xfrm>
              <a:prstGeom prst="rect">
                <a:avLst/>
              </a:prstGeom>
              <a:blipFill>
                <a:blip r:embed="rId4"/>
                <a:stretch>
                  <a:fillRect t="-115625" b="-18125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525452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0C6E2A-2BD3-5A9C-377A-48B9C044E2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25792-DE62-4653-66CB-6634659679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Turning a model diagram into ODEs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97BE23-FEC8-5406-5D62-5FFD194F58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E6475D-BDED-4D62-A64C-203EC56ADB6A}" type="slidenum">
              <a:rPr lang="en-GB" smtClean="0"/>
              <a:t>13</a:t>
            </a:fld>
            <a:endParaRPr lang="en-GB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BA1927A-0E22-6FC8-EA5F-31A2E6C4BA3E}"/>
              </a:ext>
            </a:extLst>
          </p:cNvPr>
          <p:cNvCxnSpPr>
            <a:cxnSpLocks/>
          </p:cNvCxnSpPr>
          <p:nvPr/>
        </p:nvCxnSpPr>
        <p:spPr>
          <a:xfrm>
            <a:off x="2026178" y="2049285"/>
            <a:ext cx="1718689" cy="0"/>
          </a:xfrm>
          <a:prstGeom prst="straightConnector1">
            <a:avLst/>
          </a:prstGeom>
          <a:ln w="38100"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2B3C9EB-BC27-3D52-3861-70010CD1CBBB}"/>
              </a:ext>
            </a:extLst>
          </p:cNvPr>
          <p:cNvCxnSpPr>
            <a:cxnSpLocks/>
          </p:cNvCxnSpPr>
          <p:nvPr/>
        </p:nvCxnSpPr>
        <p:spPr>
          <a:xfrm>
            <a:off x="5418891" y="2049285"/>
            <a:ext cx="1718689" cy="0"/>
          </a:xfrm>
          <a:prstGeom prst="straightConnector1">
            <a:avLst/>
          </a:prstGeom>
          <a:ln w="38100"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6F5F29A-ADC1-3DDD-8005-3FC66B13C8BF}"/>
              </a:ext>
            </a:extLst>
          </p:cNvPr>
          <p:cNvSpPr txBox="1"/>
          <p:nvPr/>
        </p:nvSpPr>
        <p:spPr>
          <a:xfrm>
            <a:off x="5108825" y="1587252"/>
            <a:ext cx="2325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recovery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F507C42-88EC-3DAE-AF9D-BAE48815957A}"/>
              </a:ext>
            </a:extLst>
          </p:cNvPr>
          <p:cNvSpPr txBox="1"/>
          <p:nvPr/>
        </p:nvSpPr>
        <p:spPr>
          <a:xfrm>
            <a:off x="869952" y="1707754"/>
            <a:ext cx="605790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GB" sz="3600" dirty="0"/>
              <a:t>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E527AE8-2402-6189-5132-D5D5FBE2D24A}"/>
              </a:ext>
            </a:extLst>
          </p:cNvPr>
          <p:cNvSpPr txBox="1"/>
          <p:nvPr/>
        </p:nvSpPr>
        <p:spPr>
          <a:xfrm>
            <a:off x="4283187" y="1707754"/>
            <a:ext cx="605790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GB" sz="3600" dirty="0"/>
              <a:t>I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F9331D4-19F5-5EFF-A0D2-05DBB644D304}"/>
              </a:ext>
            </a:extLst>
          </p:cNvPr>
          <p:cNvSpPr txBox="1"/>
          <p:nvPr/>
        </p:nvSpPr>
        <p:spPr>
          <a:xfrm>
            <a:off x="7673230" y="1707754"/>
            <a:ext cx="605790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GB" sz="3600" dirty="0"/>
              <a:t>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E59FFBC1-83F7-1954-76E3-E7D3B96F253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199" y="3416084"/>
                <a:ext cx="8562109" cy="2883115"/>
              </a:xfrm>
            </p:spPr>
            <p:txBody>
              <a:bodyPr/>
              <a:lstStyle/>
              <a:p>
                <a:r>
                  <a:rPr lang="en-GB" dirty="0"/>
                  <a:t>Rate of recovery:</a:t>
                </a:r>
              </a:p>
              <a:p>
                <a:r>
                  <a:rPr lang="en-GB" dirty="0"/>
                  <a:t>Suppose we know the infectious period lasts for </a:t>
                </a:r>
                <a14:m>
                  <m:oMath xmlns:m="http://schemas.openxmlformats.org/officeDocument/2006/math">
                    <m:r>
                      <a:rPr lang="en-GB" sz="2000" i="1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GB" i="1" dirty="0"/>
                  <a:t> </a:t>
                </a:r>
                <a:r>
                  <a:rPr lang="en-GB" dirty="0"/>
                  <a:t>days…</a:t>
                </a:r>
              </a:p>
              <a:p>
                <a:r>
                  <a:rPr lang="en-GB" dirty="0"/>
                  <a:t>Then the rate of recovery is </a:t>
                </a:r>
                <a14:m>
                  <m:oMath xmlns:m="http://schemas.openxmlformats.org/officeDocument/2006/math">
                    <m:r>
                      <a:rPr lang="en-GB" sz="2000" b="0" i="0" smtClean="0">
                        <a:latin typeface="Cambria Math" panose="02040503050406030204" pitchFamily="18" charset="0"/>
                      </a:rPr>
                      <m:t>1/</m:t>
                    </m:r>
                    <m:r>
                      <a:rPr lang="en-GB" sz="2000" i="1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GB" dirty="0"/>
                  <a:t> per day…</a:t>
                </a:r>
              </a:p>
              <a:p>
                <a:r>
                  <a:rPr lang="en-GB" sz="1600" dirty="0"/>
                  <a:t>(e.g. if something happens 2x per day, on average it happens every 0.5 days)</a:t>
                </a:r>
              </a:p>
              <a:p>
                <a:r>
                  <a:rPr lang="en-GB" dirty="0"/>
                  <a:t>And there are </a:t>
                </a:r>
                <a14:m>
                  <m:oMath xmlns:m="http://schemas.openxmlformats.org/officeDocument/2006/math">
                    <m:r>
                      <a:rPr lang="en-GB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GB" dirty="0"/>
                  <a:t> infectious people in total at “risk” of recovery.</a:t>
                </a:r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E59FFBC1-83F7-1954-76E3-E7D3B96F253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199" y="3416084"/>
                <a:ext cx="8562109" cy="2883115"/>
              </a:xfrm>
              <a:blipFill>
                <a:blip r:embed="rId2"/>
                <a:stretch>
                  <a:fillRect l="-593" t="-87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DA8E70A-ABA5-E1B9-D5C7-3003F3F34771}"/>
                  </a:ext>
                </a:extLst>
              </p:cNvPr>
              <p:cNvSpPr txBox="1"/>
              <p:nvPr/>
            </p:nvSpPr>
            <p:spPr>
              <a:xfrm>
                <a:off x="2895654" y="5635277"/>
                <a:ext cx="579114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400" b="0" dirty="0"/>
                  <a:t>rate(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2400" b="0" i="0" smtClean="0">
                        <a:latin typeface="Cambria Math" panose="02040503050406030204" pitchFamily="18" charset="0"/>
                      </a:rPr>
                      <m:t>I</m:t>
                    </m:r>
                    <m:r>
                      <a:rPr lang="en-GB" sz="2400" b="0" i="0" smtClean="0">
                        <a:latin typeface="Cambria Math" panose="02040503050406030204" pitchFamily="18" charset="0"/>
                      </a:rPr>
                      <m:t>→</m:t>
                    </m:r>
                    <m:r>
                      <m:rPr>
                        <m:sty m:val="p"/>
                      </m:rPr>
                      <a:rPr lang="en-GB" sz="2400" b="0" i="0" smtClean="0">
                        <a:latin typeface="Cambria Math" panose="02040503050406030204" pitchFamily="18" charset="0"/>
                      </a:rPr>
                      <m:t>R</m:t>
                    </m:r>
                  </m:oMath>
                </a14:m>
                <a:r>
                  <a:rPr lang="en-GB" sz="2400" b="0" dirty="0"/>
                  <a:t>) =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1/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 ×</m:t>
                    </m:r>
                    <m:r>
                      <a:rPr lang="en-GB" sz="2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GB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</m:oMath>
                </a14:m>
                <a:endParaRPr lang="en-GB" sz="2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DA8E70A-ABA5-E1B9-D5C7-3003F3F347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5654" y="5635277"/>
                <a:ext cx="5791146" cy="461665"/>
              </a:xfrm>
              <a:prstGeom prst="rect">
                <a:avLst/>
              </a:prstGeom>
              <a:blipFill>
                <a:blip r:embed="rId3"/>
                <a:stretch>
                  <a:fillRect l="-1754" t="-7895" b="-2894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2707BD2-3E5E-E6B0-2BF9-CE631414923B}"/>
                  </a:ext>
                </a:extLst>
              </p:cNvPr>
              <p:cNvSpPr txBox="1"/>
              <p:nvPr/>
            </p:nvSpPr>
            <p:spPr>
              <a:xfrm>
                <a:off x="2286000" y="1583652"/>
                <a:ext cx="11430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𝛽</m:t>
                      </m:r>
                      <m:f>
                        <m:fPr>
                          <m:type m:val="lin"/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num>
                        <m:den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2707BD2-3E5E-E6B0-2BF9-CE63141492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0" y="1583652"/>
                <a:ext cx="1143000" cy="400110"/>
              </a:xfrm>
              <a:prstGeom prst="rect">
                <a:avLst/>
              </a:prstGeom>
              <a:blipFill>
                <a:blip r:embed="rId4"/>
                <a:stretch>
                  <a:fillRect t="-115625" b="-18125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DBA99435-6171-D684-F724-E436E8046D51}"/>
              </a:ext>
            </a:extLst>
          </p:cNvPr>
          <p:cNvSpPr txBox="1"/>
          <p:nvPr/>
        </p:nvSpPr>
        <p:spPr>
          <a:xfrm>
            <a:off x="5145899" y="2177108"/>
            <a:ext cx="22517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Infectious </a:t>
            </a:r>
          </a:p>
          <a:p>
            <a:pPr algn="ctr"/>
            <a:r>
              <a:rPr lang="en-GB" dirty="0"/>
              <a:t>period ends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648E304-E7AC-5E0F-4288-A03D46927F1A}"/>
              </a:ext>
            </a:extLst>
          </p:cNvPr>
          <p:cNvSpPr/>
          <p:nvPr/>
        </p:nvSpPr>
        <p:spPr>
          <a:xfrm>
            <a:off x="4586082" y="5635277"/>
            <a:ext cx="661327" cy="53692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ABCCFC2-0EEC-95E7-D142-A7C76964D3E3}"/>
              </a:ext>
            </a:extLst>
          </p:cNvPr>
          <p:cNvSpPr/>
          <p:nvPr/>
        </p:nvSpPr>
        <p:spPr>
          <a:xfrm>
            <a:off x="5247409" y="5635277"/>
            <a:ext cx="559817" cy="53692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6702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6" grpId="0" animBg="1"/>
      <p:bldP spid="1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F70616-908B-3960-9AAE-66F1D122A3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33DC73-1A5F-86BB-B8CA-5DCF6C493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Turning a model diagram into ODEs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DCC956-2FCB-AB77-1BC3-406E3EC1AE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E6475D-BDED-4D62-A64C-203EC56ADB6A}" type="slidenum">
              <a:rPr lang="en-GB" smtClean="0"/>
              <a:t>14</a:t>
            </a:fld>
            <a:endParaRPr lang="en-GB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20C2A74-E58C-7D54-9EBB-98C5B3CC55EC}"/>
              </a:ext>
            </a:extLst>
          </p:cNvPr>
          <p:cNvCxnSpPr>
            <a:cxnSpLocks/>
          </p:cNvCxnSpPr>
          <p:nvPr/>
        </p:nvCxnSpPr>
        <p:spPr>
          <a:xfrm>
            <a:off x="2026178" y="2049285"/>
            <a:ext cx="1718689" cy="0"/>
          </a:xfrm>
          <a:prstGeom prst="straightConnector1">
            <a:avLst/>
          </a:prstGeom>
          <a:ln w="38100"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93B26DA-40F7-86A5-3EF2-E127FDE3C2F0}"/>
              </a:ext>
            </a:extLst>
          </p:cNvPr>
          <p:cNvCxnSpPr>
            <a:cxnSpLocks/>
          </p:cNvCxnSpPr>
          <p:nvPr/>
        </p:nvCxnSpPr>
        <p:spPr>
          <a:xfrm>
            <a:off x="5418891" y="2049285"/>
            <a:ext cx="1718689" cy="0"/>
          </a:xfrm>
          <a:prstGeom prst="straightConnector1">
            <a:avLst/>
          </a:prstGeom>
          <a:ln w="38100"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92CD159-95D0-398C-E01C-9C8AAFCF85A0}"/>
              </a:ext>
            </a:extLst>
          </p:cNvPr>
          <p:cNvSpPr txBox="1"/>
          <p:nvPr/>
        </p:nvSpPr>
        <p:spPr>
          <a:xfrm>
            <a:off x="5108825" y="1587252"/>
            <a:ext cx="2325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recovery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1732C53-171F-64F2-C98F-A66E3E7FD2E7}"/>
              </a:ext>
            </a:extLst>
          </p:cNvPr>
          <p:cNvSpPr txBox="1"/>
          <p:nvPr/>
        </p:nvSpPr>
        <p:spPr>
          <a:xfrm>
            <a:off x="869952" y="1707754"/>
            <a:ext cx="605790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GB" sz="3600" dirty="0"/>
              <a:t>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9BAA71E-1A41-B469-2D53-7A514833C32E}"/>
              </a:ext>
            </a:extLst>
          </p:cNvPr>
          <p:cNvSpPr txBox="1"/>
          <p:nvPr/>
        </p:nvSpPr>
        <p:spPr>
          <a:xfrm>
            <a:off x="4283187" y="1707754"/>
            <a:ext cx="605790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GB" sz="3600" dirty="0"/>
              <a:t>I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C37D07B-FBF8-AA0E-ED14-285A7AD4A9B4}"/>
              </a:ext>
            </a:extLst>
          </p:cNvPr>
          <p:cNvSpPr txBox="1"/>
          <p:nvPr/>
        </p:nvSpPr>
        <p:spPr>
          <a:xfrm>
            <a:off x="7673230" y="1707754"/>
            <a:ext cx="605790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GB" sz="3600" dirty="0"/>
              <a:t>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3C02D8E9-3412-9333-8F9B-E0716F4529A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199" y="3416084"/>
                <a:ext cx="8562109" cy="2883115"/>
              </a:xfrm>
            </p:spPr>
            <p:txBody>
              <a:bodyPr/>
              <a:lstStyle/>
              <a:p>
                <a:r>
                  <a:rPr lang="en-GB" dirty="0"/>
                  <a:t>Rate of recovery:</a:t>
                </a:r>
              </a:p>
              <a:p>
                <a:r>
                  <a:rPr lang="en-GB" dirty="0"/>
                  <a:t>Suppose we know the infectious period lasts for </a:t>
                </a:r>
                <a14:m>
                  <m:oMath xmlns:m="http://schemas.openxmlformats.org/officeDocument/2006/math">
                    <m:r>
                      <a:rPr lang="en-GB" sz="2000" i="1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GB" i="1" dirty="0"/>
                  <a:t> </a:t>
                </a:r>
                <a:r>
                  <a:rPr lang="en-GB" dirty="0"/>
                  <a:t>days…</a:t>
                </a:r>
              </a:p>
              <a:p>
                <a:r>
                  <a:rPr lang="en-GB" dirty="0"/>
                  <a:t>Then the rate of recovery is </a:t>
                </a:r>
                <a14:m>
                  <m:oMath xmlns:m="http://schemas.openxmlformats.org/officeDocument/2006/math">
                    <m:r>
                      <a:rPr lang="en-GB" sz="2000" b="0" i="0" smtClean="0">
                        <a:latin typeface="Cambria Math" panose="02040503050406030204" pitchFamily="18" charset="0"/>
                      </a:rPr>
                      <m:t>1/</m:t>
                    </m:r>
                    <m:r>
                      <a:rPr lang="en-GB" sz="2000" i="1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GB" dirty="0"/>
                  <a:t> per day…</a:t>
                </a:r>
              </a:p>
              <a:p>
                <a:r>
                  <a:rPr lang="en-GB" sz="1600" dirty="0"/>
                  <a:t>(e.g. if something happens 2x per day, on average it happens every 0.5 days)</a:t>
                </a:r>
              </a:p>
              <a:p>
                <a:r>
                  <a:rPr lang="en-GB" dirty="0"/>
                  <a:t>And there are </a:t>
                </a:r>
                <a14:m>
                  <m:oMath xmlns:m="http://schemas.openxmlformats.org/officeDocument/2006/math">
                    <m:r>
                      <a:rPr lang="en-GB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GB" dirty="0"/>
                  <a:t> infectious people in total at “risk” of recovery.</a:t>
                </a:r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3C02D8E9-3412-9333-8F9B-E0716F4529A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199" y="3416084"/>
                <a:ext cx="8562109" cy="2883115"/>
              </a:xfrm>
              <a:blipFill>
                <a:blip r:embed="rId2"/>
                <a:stretch>
                  <a:fillRect l="-593" t="-87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57BCDF7-3967-8C7C-5A97-921919CF9786}"/>
                  </a:ext>
                </a:extLst>
              </p:cNvPr>
              <p:cNvSpPr txBox="1"/>
              <p:nvPr/>
            </p:nvSpPr>
            <p:spPr>
              <a:xfrm>
                <a:off x="2895654" y="5635277"/>
                <a:ext cx="579114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400" b="0" dirty="0"/>
                  <a:t>rate(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2400" b="0" i="0" smtClean="0">
                        <a:latin typeface="Cambria Math" panose="02040503050406030204" pitchFamily="18" charset="0"/>
                      </a:rPr>
                      <m:t>I</m:t>
                    </m:r>
                    <m:r>
                      <a:rPr lang="en-GB" sz="2400" b="0" i="0" smtClean="0">
                        <a:latin typeface="Cambria Math" panose="02040503050406030204" pitchFamily="18" charset="0"/>
                      </a:rPr>
                      <m:t>→</m:t>
                    </m:r>
                    <m:r>
                      <m:rPr>
                        <m:sty m:val="p"/>
                      </m:rPr>
                      <a:rPr lang="en-GB" sz="2400" b="0" i="0" smtClean="0">
                        <a:latin typeface="Cambria Math" panose="02040503050406030204" pitchFamily="18" charset="0"/>
                      </a:rPr>
                      <m:t>R</m:t>
                    </m:r>
                  </m:oMath>
                </a14:m>
                <a:r>
                  <a:rPr lang="en-GB" sz="2400" b="0" dirty="0"/>
                  <a:t>) =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1/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 ×</m:t>
                    </m:r>
                    <m:r>
                      <a:rPr lang="en-GB" sz="2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GB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</m:oMath>
                </a14:m>
                <a:endParaRPr lang="en-GB" sz="2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57BCDF7-3967-8C7C-5A97-921919CF97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5654" y="5635277"/>
                <a:ext cx="5791146" cy="461665"/>
              </a:xfrm>
              <a:prstGeom prst="rect">
                <a:avLst/>
              </a:prstGeom>
              <a:blipFill>
                <a:blip r:embed="rId3"/>
                <a:stretch>
                  <a:fillRect l="-1754" t="-7895" b="-2894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B1B3E80-B52F-474E-62C1-CABF950CA2E3}"/>
                  </a:ext>
                </a:extLst>
              </p:cNvPr>
              <p:cNvSpPr txBox="1"/>
              <p:nvPr/>
            </p:nvSpPr>
            <p:spPr>
              <a:xfrm>
                <a:off x="2286000" y="1583652"/>
                <a:ext cx="11430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𝛽</m:t>
                      </m:r>
                      <m:f>
                        <m:fPr>
                          <m:type m:val="lin"/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num>
                        <m:den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B1B3E80-B52F-474E-62C1-CABF950CA2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0" y="1583652"/>
                <a:ext cx="1143000" cy="400110"/>
              </a:xfrm>
              <a:prstGeom prst="rect">
                <a:avLst/>
              </a:prstGeom>
              <a:blipFill>
                <a:blip r:embed="rId4"/>
                <a:stretch>
                  <a:fillRect t="-115625" b="-18125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693427F9-0F0A-D570-6F80-F88CBBCD4290}"/>
              </a:ext>
            </a:extLst>
          </p:cNvPr>
          <p:cNvSpPr txBox="1"/>
          <p:nvPr/>
        </p:nvSpPr>
        <p:spPr>
          <a:xfrm>
            <a:off x="5145899" y="2177108"/>
            <a:ext cx="22517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Infectious </a:t>
            </a:r>
          </a:p>
          <a:p>
            <a:pPr algn="ctr"/>
            <a:r>
              <a:rPr lang="en-GB" dirty="0"/>
              <a:t>period ends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B5B667A-6874-1B6A-3848-326DDDD421F3}"/>
              </a:ext>
            </a:extLst>
          </p:cNvPr>
          <p:cNvSpPr/>
          <p:nvPr/>
        </p:nvSpPr>
        <p:spPr>
          <a:xfrm>
            <a:off x="4644736" y="5635277"/>
            <a:ext cx="581891" cy="46166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58007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8637F2-35B7-D28D-A389-784B72541A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3299E2-6926-871D-AF10-0A52DD8A3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Turning a model diagram into ODEs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EB1918-D661-6630-F29F-97AC40CF95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E6475D-BDED-4D62-A64C-203EC56ADB6A}" type="slidenum">
              <a:rPr lang="en-GB" smtClean="0"/>
              <a:t>15</a:t>
            </a:fld>
            <a:endParaRPr lang="en-GB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FD2D185-8DF9-B484-BDFD-88877EA63ED0}"/>
              </a:ext>
            </a:extLst>
          </p:cNvPr>
          <p:cNvCxnSpPr>
            <a:cxnSpLocks/>
          </p:cNvCxnSpPr>
          <p:nvPr/>
        </p:nvCxnSpPr>
        <p:spPr>
          <a:xfrm>
            <a:off x="2026178" y="2049285"/>
            <a:ext cx="1718689" cy="0"/>
          </a:xfrm>
          <a:prstGeom prst="straightConnector1">
            <a:avLst/>
          </a:prstGeom>
          <a:ln w="38100"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0B9006D-FCCC-4CFB-A9CF-310E7615CD95}"/>
              </a:ext>
            </a:extLst>
          </p:cNvPr>
          <p:cNvCxnSpPr>
            <a:cxnSpLocks/>
          </p:cNvCxnSpPr>
          <p:nvPr/>
        </p:nvCxnSpPr>
        <p:spPr>
          <a:xfrm>
            <a:off x="5418891" y="2049285"/>
            <a:ext cx="1718689" cy="0"/>
          </a:xfrm>
          <a:prstGeom prst="straightConnector1">
            <a:avLst/>
          </a:prstGeom>
          <a:ln w="38100"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E83BFB1-442F-9949-17AB-41F08DA03A53}"/>
              </a:ext>
            </a:extLst>
          </p:cNvPr>
          <p:cNvSpPr txBox="1"/>
          <p:nvPr/>
        </p:nvSpPr>
        <p:spPr>
          <a:xfrm>
            <a:off x="5108825" y="1587252"/>
            <a:ext cx="2325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recovery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B18BE7E-60AD-D9E0-0ADF-3CDC849740E3}"/>
              </a:ext>
            </a:extLst>
          </p:cNvPr>
          <p:cNvSpPr txBox="1"/>
          <p:nvPr/>
        </p:nvSpPr>
        <p:spPr>
          <a:xfrm>
            <a:off x="869952" y="1707754"/>
            <a:ext cx="605790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GB" sz="3600" dirty="0"/>
              <a:t>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ADC72E0-F311-15CB-F7E3-E31E22591358}"/>
              </a:ext>
            </a:extLst>
          </p:cNvPr>
          <p:cNvSpPr txBox="1"/>
          <p:nvPr/>
        </p:nvSpPr>
        <p:spPr>
          <a:xfrm>
            <a:off x="4283187" y="1707754"/>
            <a:ext cx="605790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GB" sz="3600" dirty="0"/>
              <a:t>I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D6C76AC-FF9C-C46C-AFF4-3BC9D15044CB}"/>
              </a:ext>
            </a:extLst>
          </p:cNvPr>
          <p:cNvSpPr txBox="1"/>
          <p:nvPr/>
        </p:nvSpPr>
        <p:spPr>
          <a:xfrm>
            <a:off x="7673230" y="1707754"/>
            <a:ext cx="605790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GB" sz="3600" dirty="0"/>
              <a:t>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5616F6E7-565F-B34C-C7DE-E479ECE1651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199" y="3416084"/>
                <a:ext cx="8562109" cy="2883115"/>
              </a:xfrm>
            </p:spPr>
            <p:txBody>
              <a:bodyPr/>
              <a:lstStyle/>
              <a:p>
                <a:r>
                  <a:rPr lang="en-GB" dirty="0"/>
                  <a:t>Rate of recovery:</a:t>
                </a:r>
              </a:p>
              <a:p>
                <a:r>
                  <a:rPr lang="en-GB" dirty="0"/>
                  <a:t>Suppose we know the infectious period lasts for </a:t>
                </a:r>
                <a14:m>
                  <m:oMath xmlns:m="http://schemas.openxmlformats.org/officeDocument/2006/math">
                    <m:r>
                      <a:rPr lang="en-GB" sz="2000" i="1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GB" i="1" dirty="0"/>
                  <a:t> </a:t>
                </a:r>
                <a:r>
                  <a:rPr lang="en-GB" dirty="0"/>
                  <a:t>days…</a:t>
                </a:r>
              </a:p>
              <a:p>
                <a:r>
                  <a:rPr lang="en-GB" dirty="0"/>
                  <a:t>Then the rate of recovery is </a:t>
                </a:r>
                <a14:m>
                  <m:oMath xmlns:m="http://schemas.openxmlformats.org/officeDocument/2006/math">
                    <m:r>
                      <a:rPr lang="en-GB" sz="2000" b="0" i="0" smtClean="0">
                        <a:latin typeface="Cambria Math" panose="02040503050406030204" pitchFamily="18" charset="0"/>
                      </a:rPr>
                      <m:t>1/</m:t>
                    </m:r>
                    <m:r>
                      <a:rPr lang="en-GB" sz="2000" i="1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GB" dirty="0"/>
                  <a:t> per day…</a:t>
                </a:r>
              </a:p>
              <a:p>
                <a:r>
                  <a:rPr lang="en-GB" sz="1600" dirty="0"/>
                  <a:t>(e.g. if something happens 2x per day, on average it happens every 0.5 days)</a:t>
                </a:r>
              </a:p>
              <a:p>
                <a:r>
                  <a:rPr lang="en-GB" dirty="0"/>
                  <a:t>And there are </a:t>
                </a:r>
                <a14:m>
                  <m:oMath xmlns:m="http://schemas.openxmlformats.org/officeDocument/2006/math">
                    <m:r>
                      <a:rPr lang="en-GB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GB" dirty="0"/>
                  <a:t> infectious people in total at “risk” of recovery.</a:t>
                </a:r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5616F6E7-565F-B34C-C7DE-E479ECE1651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199" y="3416084"/>
                <a:ext cx="8562109" cy="2883115"/>
              </a:xfrm>
              <a:blipFill>
                <a:blip r:embed="rId2"/>
                <a:stretch>
                  <a:fillRect l="-593" t="-87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29DED81-DD2B-FBB3-21EF-4CF668CE8B40}"/>
                  </a:ext>
                </a:extLst>
              </p:cNvPr>
              <p:cNvSpPr txBox="1"/>
              <p:nvPr/>
            </p:nvSpPr>
            <p:spPr>
              <a:xfrm>
                <a:off x="2895654" y="5635277"/>
                <a:ext cx="579114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400" b="0" dirty="0"/>
                  <a:t>rate(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2400" b="0" i="0" smtClean="0">
                        <a:latin typeface="Cambria Math" panose="02040503050406030204" pitchFamily="18" charset="0"/>
                      </a:rPr>
                      <m:t>I</m:t>
                    </m:r>
                    <m:r>
                      <a:rPr lang="en-GB" sz="2400" b="0" i="0" smtClean="0">
                        <a:latin typeface="Cambria Math" panose="02040503050406030204" pitchFamily="18" charset="0"/>
                      </a:rPr>
                      <m:t>→</m:t>
                    </m:r>
                    <m:r>
                      <m:rPr>
                        <m:sty m:val="p"/>
                      </m:rPr>
                      <a:rPr lang="en-GB" sz="2400" b="0" i="0" smtClean="0">
                        <a:latin typeface="Cambria Math" panose="02040503050406030204" pitchFamily="18" charset="0"/>
                      </a:rPr>
                      <m:t>R</m:t>
                    </m:r>
                  </m:oMath>
                </a14:m>
                <a:r>
                  <a:rPr lang="en-GB" sz="2400" b="0" dirty="0"/>
                  <a:t>) = </a:t>
                </a:r>
                <a14:m>
                  <m:oMath xmlns:m="http://schemas.openxmlformats.org/officeDocument/2006/math">
                    <m:r>
                      <a:rPr lang="en-GB" sz="2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2400" i="1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GB" sz="2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GB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GB" sz="2400" dirty="0"/>
                  <a:t>			(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=1/</m:t>
                    </m:r>
                    <m:r>
                      <a:rPr lang="en-GB" sz="2400" i="1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GB" sz="2400" dirty="0"/>
                  <a:t>)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29DED81-DD2B-FBB3-21EF-4CF668CE8B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5654" y="5635277"/>
                <a:ext cx="5791146" cy="461665"/>
              </a:xfrm>
              <a:prstGeom prst="rect">
                <a:avLst/>
              </a:prstGeom>
              <a:blipFill>
                <a:blip r:embed="rId3"/>
                <a:stretch>
                  <a:fillRect l="-1754" t="-7895" b="-2894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CEA6007-B9D0-8D64-C327-AF97ED32D5D3}"/>
                  </a:ext>
                </a:extLst>
              </p:cNvPr>
              <p:cNvSpPr txBox="1"/>
              <p:nvPr/>
            </p:nvSpPr>
            <p:spPr>
              <a:xfrm>
                <a:off x="2286000" y="1583652"/>
                <a:ext cx="11430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𝛽</m:t>
                      </m:r>
                      <m:f>
                        <m:fPr>
                          <m:type m:val="lin"/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num>
                        <m:den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CEA6007-B9D0-8D64-C327-AF97ED32D5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0" y="1583652"/>
                <a:ext cx="1143000" cy="400110"/>
              </a:xfrm>
              <a:prstGeom prst="rect">
                <a:avLst/>
              </a:prstGeom>
              <a:blipFill>
                <a:blip r:embed="rId4"/>
                <a:stretch>
                  <a:fillRect t="-115625" b="-18125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C45DCA54-AFF3-104F-79F2-2D1E23170CB9}"/>
              </a:ext>
            </a:extLst>
          </p:cNvPr>
          <p:cNvSpPr txBox="1"/>
          <p:nvPr/>
        </p:nvSpPr>
        <p:spPr>
          <a:xfrm>
            <a:off x="5145899" y="2177108"/>
            <a:ext cx="22517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Infectious </a:t>
            </a:r>
          </a:p>
          <a:p>
            <a:pPr algn="ctr"/>
            <a:r>
              <a:rPr lang="en-GB" dirty="0"/>
              <a:t>period ends</a:t>
            </a:r>
          </a:p>
        </p:txBody>
      </p:sp>
    </p:spTree>
    <p:extLst>
      <p:ext uri="{BB962C8B-B14F-4D97-AF65-F5344CB8AC3E}">
        <p14:creationId xmlns:p14="http://schemas.microsoft.com/office/powerpoint/2010/main" val="9984668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E236F5-6149-75AC-480A-6D420D2E46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1CD691-4204-D50B-4F81-3C502BA93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Turning a model diagram into ODEs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818298-9644-1D4A-7E2F-BAB9B168DE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E6475D-BDED-4D62-A64C-203EC56ADB6A}" type="slidenum">
              <a:rPr lang="en-GB" smtClean="0"/>
              <a:t>16</a:t>
            </a:fld>
            <a:endParaRPr lang="en-GB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344239A-A0FC-EEB5-6E61-B7CF129FFA51}"/>
              </a:ext>
            </a:extLst>
          </p:cNvPr>
          <p:cNvCxnSpPr>
            <a:cxnSpLocks/>
          </p:cNvCxnSpPr>
          <p:nvPr/>
        </p:nvCxnSpPr>
        <p:spPr>
          <a:xfrm>
            <a:off x="2026178" y="2049285"/>
            <a:ext cx="1718689" cy="0"/>
          </a:xfrm>
          <a:prstGeom prst="straightConnector1">
            <a:avLst/>
          </a:prstGeom>
          <a:ln w="38100"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7F2D423-927E-7740-0C93-1AF55DA6A69F}"/>
              </a:ext>
            </a:extLst>
          </p:cNvPr>
          <p:cNvCxnSpPr>
            <a:cxnSpLocks/>
          </p:cNvCxnSpPr>
          <p:nvPr/>
        </p:nvCxnSpPr>
        <p:spPr>
          <a:xfrm>
            <a:off x="5418891" y="2049285"/>
            <a:ext cx="1718689" cy="0"/>
          </a:xfrm>
          <a:prstGeom prst="straightConnector1">
            <a:avLst/>
          </a:prstGeom>
          <a:ln w="38100"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CF44FEF-0BB0-46B7-922C-2C418974B6CD}"/>
              </a:ext>
            </a:extLst>
          </p:cNvPr>
          <p:cNvSpPr txBox="1"/>
          <p:nvPr/>
        </p:nvSpPr>
        <p:spPr>
          <a:xfrm>
            <a:off x="869952" y="1707754"/>
            <a:ext cx="605790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GB" sz="3600" dirty="0"/>
              <a:t>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960026C-90AE-8343-156B-245AD6AB6D4A}"/>
              </a:ext>
            </a:extLst>
          </p:cNvPr>
          <p:cNvSpPr txBox="1"/>
          <p:nvPr/>
        </p:nvSpPr>
        <p:spPr>
          <a:xfrm>
            <a:off x="4283187" y="1707754"/>
            <a:ext cx="605790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GB" sz="3600" dirty="0"/>
              <a:t>I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4CF56D0-2383-3719-3C24-518E65162D40}"/>
              </a:ext>
            </a:extLst>
          </p:cNvPr>
          <p:cNvSpPr txBox="1"/>
          <p:nvPr/>
        </p:nvSpPr>
        <p:spPr>
          <a:xfrm>
            <a:off x="7673230" y="1707754"/>
            <a:ext cx="605790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GB" sz="3600" dirty="0"/>
              <a:t>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5782F39E-A5F4-6118-2DE5-1A2EAFC1130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199" y="3416084"/>
                <a:ext cx="8562109" cy="2883115"/>
              </a:xfrm>
            </p:spPr>
            <p:txBody>
              <a:bodyPr/>
              <a:lstStyle/>
              <a:p>
                <a:r>
                  <a:rPr lang="en-GB" dirty="0"/>
                  <a:t>Rate of recovery:</a:t>
                </a:r>
              </a:p>
              <a:p>
                <a:r>
                  <a:rPr lang="en-GB" dirty="0"/>
                  <a:t>Suppose we know the infectious period lasts for </a:t>
                </a:r>
                <a14:m>
                  <m:oMath xmlns:m="http://schemas.openxmlformats.org/officeDocument/2006/math">
                    <m:r>
                      <a:rPr lang="en-GB" sz="2000" i="1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GB" i="1" dirty="0"/>
                  <a:t> </a:t>
                </a:r>
                <a:r>
                  <a:rPr lang="en-GB" dirty="0"/>
                  <a:t>days…</a:t>
                </a:r>
              </a:p>
              <a:p>
                <a:r>
                  <a:rPr lang="en-GB" dirty="0"/>
                  <a:t>Then the rate of recovery is </a:t>
                </a:r>
                <a14:m>
                  <m:oMath xmlns:m="http://schemas.openxmlformats.org/officeDocument/2006/math">
                    <m:r>
                      <a:rPr lang="en-GB" sz="2000" b="0" i="0" smtClean="0">
                        <a:latin typeface="Cambria Math" panose="02040503050406030204" pitchFamily="18" charset="0"/>
                      </a:rPr>
                      <m:t>1/</m:t>
                    </m:r>
                    <m:r>
                      <a:rPr lang="en-GB" sz="2000" i="1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GB" dirty="0"/>
                  <a:t> per day…</a:t>
                </a:r>
              </a:p>
              <a:p>
                <a:r>
                  <a:rPr lang="en-GB" sz="1600" dirty="0"/>
                  <a:t>(e.g. if something happens 2x per day, on average it happens every 0.5 days)</a:t>
                </a:r>
              </a:p>
              <a:p>
                <a:r>
                  <a:rPr lang="en-GB" dirty="0"/>
                  <a:t>And there are </a:t>
                </a:r>
                <a14:m>
                  <m:oMath xmlns:m="http://schemas.openxmlformats.org/officeDocument/2006/math">
                    <m:r>
                      <a:rPr lang="en-GB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GB" dirty="0"/>
                  <a:t> infectious people in total at “risk” of recovery.</a:t>
                </a:r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5782F39E-A5F4-6118-2DE5-1A2EAFC1130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199" y="3416084"/>
                <a:ext cx="8562109" cy="2883115"/>
              </a:xfrm>
              <a:blipFill>
                <a:blip r:embed="rId2"/>
                <a:stretch>
                  <a:fillRect l="-593" t="-87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61F4757-A9F7-BBEC-0EA7-0B67A36BC126}"/>
                  </a:ext>
                </a:extLst>
              </p:cNvPr>
              <p:cNvSpPr txBox="1"/>
              <p:nvPr/>
            </p:nvSpPr>
            <p:spPr>
              <a:xfrm>
                <a:off x="2895654" y="5635277"/>
                <a:ext cx="579114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400" b="0" dirty="0"/>
                  <a:t>rate(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2400" b="0" i="0" smtClean="0">
                        <a:latin typeface="Cambria Math" panose="02040503050406030204" pitchFamily="18" charset="0"/>
                      </a:rPr>
                      <m:t>I</m:t>
                    </m:r>
                    <m:r>
                      <a:rPr lang="en-GB" sz="2400" b="0" i="0" smtClean="0">
                        <a:latin typeface="Cambria Math" panose="02040503050406030204" pitchFamily="18" charset="0"/>
                      </a:rPr>
                      <m:t>→</m:t>
                    </m:r>
                    <m:r>
                      <m:rPr>
                        <m:sty m:val="p"/>
                      </m:rPr>
                      <a:rPr lang="en-GB" sz="2400" b="0" i="0" smtClean="0">
                        <a:latin typeface="Cambria Math" panose="02040503050406030204" pitchFamily="18" charset="0"/>
                      </a:rPr>
                      <m:t>R</m:t>
                    </m:r>
                  </m:oMath>
                </a14:m>
                <a:r>
                  <a:rPr lang="en-GB" sz="2400" b="0" dirty="0"/>
                  <a:t>) = </a:t>
                </a:r>
                <a14:m>
                  <m:oMath xmlns:m="http://schemas.openxmlformats.org/officeDocument/2006/math">
                    <m:r>
                      <a:rPr lang="en-GB" sz="2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2400" i="1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GB" sz="2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GB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GB" sz="2400" dirty="0"/>
                  <a:t>			(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=1/</m:t>
                    </m:r>
                    <m:r>
                      <a:rPr lang="en-GB" sz="2400" i="1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GB" sz="2400" dirty="0"/>
                  <a:t>)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61F4757-A9F7-BBEC-0EA7-0B67A36BC1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5654" y="5635277"/>
                <a:ext cx="5791146" cy="461665"/>
              </a:xfrm>
              <a:prstGeom prst="rect">
                <a:avLst/>
              </a:prstGeom>
              <a:blipFill>
                <a:blip r:embed="rId3"/>
                <a:stretch>
                  <a:fillRect l="-1754" t="-7895" b="-2894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9B2D8A1-6270-4953-5A5C-5CB8ED1E6042}"/>
                  </a:ext>
                </a:extLst>
              </p:cNvPr>
              <p:cNvSpPr txBox="1"/>
              <p:nvPr/>
            </p:nvSpPr>
            <p:spPr>
              <a:xfrm>
                <a:off x="2286000" y="1583652"/>
                <a:ext cx="11430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𝛽</m:t>
                      </m:r>
                      <m:f>
                        <m:fPr>
                          <m:type m:val="lin"/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num>
                        <m:den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9B2D8A1-6270-4953-5A5C-5CB8ED1E60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0" y="1583652"/>
                <a:ext cx="1143000" cy="400110"/>
              </a:xfrm>
              <a:prstGeom prst="rect">
                <a:avLst/>
              </a:prstGeom>
              <a:blipFill>
                <a:blip r:embed="rId4"/>
                <a:stretch>
                  <a:fillRect t="-115625" b="-18125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643D8A5-EA94-EF42-ED8D-8D56FC4D14A1}"/>
                  </a:ext>
                </a:extLst>
              </p:cNvPr>
              <p:cNvSpPr txBox="1"/>
              <p:nvPr/>
            </p:nvSpPr>
            <p:spPr>
              <a:xfrm>
                <a:off x="5889615" y="1595035"/>
                <a:ext cx="77724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GB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GB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643D8A5-EA94-EF42-ED8D-8D56FC4D14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9615" y="1595035"/>
                <a:ext cx="777240" cy="369332"/>
              </a:xfrm>
              <a:prstGeom prst="rect">
                <a:avLst/>
              </a:prstGeom>
              <a:blipFill>
                <a:blip r:embed="rId5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652929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39121C-17DF-9603-A9CC-BDDEC96B79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06201E-DBFC-FE47-6A84-2D75C3385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Turning a model diagram into ODEs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4F5FB8-E27C-872D-D976-7F4BB7C817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E6475D-BDED-4D62-A64C-203EC56ADB6A}" type="slidenum">
              <a:rPr lang="en-GB" smtClean="0"/>
              <a:t>17</a:t>
            </a:fld>
            <a:endParaRPr lang="en-GB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DBFAF16-983B-C1BA-D289-D584D0C1D901}"/>
              </a:ext>
            </a:extLst>
          </p:cNvPr>
          <p:cNvCxnSpPr>
            <a:cxnSpLocks/>
          </p:cNvCxnSpPr>
          <p:nvPr/>
        </p:nvCxnSpPr>
        <p:spPr>
          <a:xfrm>
            <a:off x="2026178" y="2049285"/>
            <a:ext cx="1718689" cy="0"/>
          </a:xfrm>
          <a:prstGeom prst="straightConnector1">
            <a:avLst/>
          </a:prstGeom>
          <a:ln w="38100"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5BAEF83-70D6-F3BF-62C1-1F47667D047A}"/>
              </a:ext>
            </a:extLst>
          </p:cNvPr>
          <p:cNvCxnSpPr>
            <a:cxnSpLocks/>
          </p:cNvCxnSpPr>
          <p:nvPr/>
        </p:nvCxnSpPr>
        <p:spPr>
          <a:xfrm>
            <a:off x="5418891" y="2049285"/>
            <a:ext cx="1718689" cy="0"/>
          </a:xfrm>
          <a:prstGeom prst="straightConnector1">
            <a:avLst/>
          </a:prstGeom>
          <a:ln w="38100"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A53CCA6-BC93-8A2E-656D-BF0F003B0A5C}"/>
              </a:ext>
            </a:extLst>
          </p:cNvPr>
          <p:cNvSpPr txBox="1"/>
          <p:nvPr/>
        </p:nvSpPr>
        <p:spPr>
          <a:xfrm>
            <a:off x="5118133" y="2106437"/>
            <a:ext cx="2325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recovery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5991C5D-5C65-05AF-82AA-BBA7389BB597}"/>
              </a:ext>
            </a:extLst>
          </p:cNvPr>
          <p:cNvSpPr txBox="1"/>
          <p:nvPr/>
        </p:nvSpPr>
        <p:spPr>
          <a:xfrm>
            <a:off x="869952" y="1707754"/>
            <a:ext cx="605790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GB" sz="3600" dirty="0"/>
              <a:t>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1BB2A04-5433-F359-E6B8-7A22BC1E9EB8}"/>
              </a:ext>
            </a:extLst>
          </p:cNvPr>
          <p:cNvSpPr txBox="1"/>
          <p:nvPr/>
        </p:nvSpPr>
        <p:spPr>
          <a:xfrm>
            <a:off x="4283187" y="1707754"/>
            <a:ext cx="605790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GB" sz="3600" dirty="0"/>
              <a:t>I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46AD6A3-8C2A-88E1-6008-C48E29E2C04A}"/>
              </a:ext>
            </a:extLst>
          </p:cNvPr>
          <p:cNvSpPr txBox="1"/>
          <p:nvPr/>
        </p:nvSpPr>
        <p:spPr>
          <a:xfrm>
            <a:off x="7673230" y="1707754"/>
            <a:ext cx="605790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GB" sz="3600" dirty="0"/>
              <a:t>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B4E14176-E460-A80D-E2E8-651B2F209F0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199" y="3416084"/>
                <a:ext cx="8562109" cy="2883115"/>
              </a:xfrm>
            </p:spPr>
            <p:txBody>
              <a:bodyPr/>
              <a:lstStyle/>
              <a:p>
                <a:r>
                  <a:rPr lang="en-GB" dirty="0"/>
                  <a:t>Note that above, both transitions are specified as: </a:t>
                </a:r>
              </a:p>
              <a:p>
                <a:r>
                  <a:rPr lang="en-GB" dirty="0"/>
                  <a:t>	“rate per person per day” times “number of people at risk”</a:t>
                </a:r>
              </a:p>
              <a:p>
                <a:r>
                  <a:rPr lang="en-GB" dirty="0"/>
                  <a:t>	infection:	</a:t>
                </a:r>
                <a:r>
                  <a:rPr lang="en-GB" sz="1800" b="0" dirty="0"/>
                  <a:t> </a:t>
                </a:r>
                <a14:m>
                  <m:oMath xmlns:m="http://schemas.openxmlformats.org/officeDocument/2006/math"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𝛽</m:t>
                    </m:r>
                    <m:f>
                      <m:fPr>
                        <m:type m:val="lin"/>
                        <m:ctrlPr>
                          <a:rPr lang="en-GB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num>
                      <m:den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den>
                    </m:f>
                  </m:oMath>
                </a14:m>
                <a:r>
                  <a:rPr lang="en-GB" dirty="0"/>
                  <a:t> 			times	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endParaRPr lang="en-GB" dirty="0"/>
              </a:p>
              <a:p>
                <a:r>
                  <a:rPr lang="en-GB" dirty="0"/>
                  <a:t>	recovery:</a:t>
                </a:r>
                <a:r>
                  <a:rPr lang="en-GB" sz="1800" b="0" dirty="0"/>
                  <a:t> </a:t>
                </a:r>
                <a14:m>
                  <m:oMath xmlns:m="http://schemas.openxmlformats.org/officeDocument/2006/math"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GB" dirty="0"/>
                  <a:t> 					times	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en-GB" dirty="0"/>
              </a:p>
              <a:p>
                <a:endParaRPr lang="en-GB" dirty="0"/>
              </a:p>
              <a:p>
                <a:r>
                  <a:rPr lang="en-GB" dirty="0"/>
                  <a:t>Often in model diagrams, the “number of people at risk” term is omitted, and implied by where the arrow is coming from.</a:t>
                </a:r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B4E14176-E460-A80D-E2E8-651B2F209F0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199" y="3416084"/>
                <a:ext cx="8562109" cy="2883115"/>
              </a:xfrm>
              <a:blipFill>
                <a:blip r:embed="rId2"/>
                <a:stretch>
                  <a:fillRect l="-593" t="-87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85E8825-296D-9427-C366-254D6893EC41}"/>
                  </a:ext>
                </a:extLst>
              </p:cNvPr>
              <p:cNvSpPr txBox="1"/>
              <p:nvPr/>
            </p:nvSpPr>
            <p:spPr>
              <a:xfrm>
                <a:off x="2286000" y="1583652"/>
                <a:ext cx="11430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𝛽</m:t>
                      </m:r>
                      <m:f>
                        <m:fPr>
                          <m:type m:val="lin"/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num>
                        <m:den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85E8825-296D-9427-C366-254D6893EC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0" y="1583652"/>
                <a:ext cx="1143000" cy="400110"/>
              </a:xfrm>
              <a:prstGeom prst="rect">
                <a:avLst/>
              </a:prstGeom>
              <a:blipFill>
                <a:blip r:embed="rId3"/>
                <a:stretch>
                  <a:fillRect t="-115625" b="-18125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165E407-72D7-5EFF-989B-9A9DAA243919}"/>
                  </a:ext>
                </a:extLst>
              </p:cNvPr>
              <p:cNvSpPr txBox="1"/>
              <p:nvPr/>
            </p:nvSpPr>
            <p:spPr>
              <a:xfrm>
                <a:off x="5889615" y="1595035"/>
                <a:ext cx="77724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165E407-72D7-5EFF-989B-9A9DAA2439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9615" y="1595035"/>
                <a:ext cx="777240" cy="369332"/>
              </a:xfrm>
              <a:prstGeom prst="rect">
                <a:avLst/>
              </a:prstGeom>
              <a:blipFill>
                <a:blip r:embed="rId4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5D30FE02-BAF5-D6D7-7D54-E9326F7EF1A3}"/>
              </a:ext>
            </a:extLst>
          </p:cNvPr>
          <p:cNvSpPr txBox="1"/>
          <p:nvPr/>
        </p:nvSpPr>
        <p:spPr>
          <a:xfrm>
            <a:off x="1699927" y="2106437"/>
            <a:ext cx="2325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infection</a:t>
            </a:r>
          </a:p>
        </p:txBody>
      </p:sp>
    </p:spTree>
    <p:extLst>
      <p:ext uri="{BB962C8B-B14F-4D97-AF65-F5344CB8AC3E}">
        <p14:creationId xmlns:p14="http://schemas.microsoft.com/office/powerpoint/2010/main" val="2429539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C97913-1964-EC92-C0D7-4747243C91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E1212A-D7E4-2FAC-FD49-772E226BC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Turning a model diagram into ODEs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5AF56F-BFD7-6324-3D09-0D65837496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E6475D-BDED-4D62-A64C-203EC56ADB6A}" type="slidenum">
              <a:rPr lang="en-GB" smtClean="0"/>
              <a:t>18</a:t>
            </a:fld>
            <a:endParaRPr lang="en-GB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79F53A9-0015-C795-DD42-E7307584F01B}"/>
              </a:ext>
            </a:extLst>
          </p:cNvPr>
          <p:cNvCxnSpPr>
            <a:cxnSpLocks/>
          </p:cNvCxnSpPr>
          <p:nvPr/>
        </p:nvCxnSpPr>
        <p:spPr>
          <a:xfrm>
            <a:off x="2026178" y="2049285"/>
            <a:ext cx="1718689" cy="0"/>
          </a:xfrm>
          <a:prstGeom prst="straightConnector1">
            <a:avLst/>
          </a:prstGeom>
          <a:ln w="38100"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B3E6B26-97F1-D078-7771-B63424F9B16B}"/>
              </a:ext>
            </a:extLst>
          </p:cNvPr>
          <p:cNvCxnSpPr>
            <a:cxnSpLocks/>
          </p:cNvCxnSpPr>
          <p:nvPr/>
        </p:nvCxnSpPr>
        <p:spPr>
          <a:xfrm>
            <a:off x="5418891" y="2049285"/>
            <a:ext cx="1718689" cy="0"/>
          </a:xfrm>
          <a:prstGeom prst="straightConnector1">
            <a:avLst/>
          </a:prstGeom>
          <a:ln w="38100"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81E1727-9AC7-CA8C-BC08-EFE9D097E667}"/>
              </a:ext>
            </a:extLst>
          </p:cNvPr>
          <p:cNvSpPr txBox="1"/>
          <p:nvPr/>
        </p:nvSpPr>
        <p:spPr>
          <a:xfrm>
            <a:off x="5118133" y="2106437"/>
            <a:ext cx="2325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recovery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9FD1214-8F31-FEB8-2FCE-9BC863028F0C}"/>
              </a:ext>
            </a:extLst>
          </p:cNvPr>
          <p:cNvSpPr txBox="1"/>
          <p:nvPr/>
        </p:nvSpPr>
        <p:spPr>
          <a:xfrm>
            <a:off x="869952" y="1707754"/>
            <a:ext cx="605790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GB" sz="3600" dirty="0"/>
              <a:t>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39BA98D-1C6D-5B46-9B4A-D2AF9CEA6F33}"/>
              </a:ext>
            </a:extLst>
          </p:cNvPr>
          <p:cNvSpPr txBox="1"/>
          <p:nvPr/>
        </p:nvSpPr>
        <p:spPr>
          <a:xfrm>
            <a:off x="4283187" y="1707754"/>
            <a:ext cx="605790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GB" sz="3600" dirty="0"/>
              <a:t>I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3DBA0DA-E0B1-0C81-AE6D-46A89F6BF009}"/>
              </a:ext>
            </a:extLst>
          </p:cNvPr>
          <p:cNvSpPr txBox="1"/>
          <p:nvPr/>
        </p:nvSpPr>
        <p:spPr>
          <a:xfrm>
            <a:off x="7673230" y="1707754"/>
            <a:ext cx="605790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GB" sz="3600" dirty="0"/>
              <a:t>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8407CD0F-D44D-871C-6901-51549C44C22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199" y="3416084"/>
                <a:ext cx="8562109" cy="2883115"/>
              </a:xfrm>
            </p:spPr>
            <p:txBody>
              <a:bodyPr/>
              <a:lstStyle/>
              <a:p>
                <a:r>
                  <a:rPr lang="en-GB" dirty="0"/>
                  <a:t>Note that above, both transitions are specified as: </a:t>
                </a:r>
              </a:p>
              <a:p>
                <a:r>
                  <a:rPr lang="en-GB" dirty="0"/>
                  <a:t>	“rate per person per day” times “number of people at risk”</a:t>
                </a:r>
              </a:p>
              <a:p>
                <a:r>
                  <a:rPr lang="en-GB" dirty="0"/>
                  <a:t>	infection:	</a:t>
                </a:r>
                <a:r>
                  <a:rPr lang="en-GB" sz="1800" b="0" dirty="0"/>
                  <a:t> </a:t>
                </a:r>
                <a14:m>
                  <m:oMath xmlns:m="http://schemas.openxmlformats.org/officeDocument/2006/math"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𝛽</m:t>
                    </m:r>
                    <m:f>
                      <m:fPr>
                        <m:type m:val="lin"/>
                        <m:ctrlPr>
                          <a:rPr lang="en-GB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num>
                      <m:den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den>
                    </m:f>
                  </m:oMath>
                </a14:m>
                <a:r>
                  <a:rPr lang="en-GB" dirty="0"/>
                  <a:t> 			times	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endParaRPr lang="en-GB" dirty="0"/>
              </a:p>
              <a:p>
                <a:r>
                  <a:rPr lang="en-GB" dirty="0"/>
                  <a:t>	recovery:</a:t>
                </a:r>
                <a:r>
                  <a:rPr lang="en-GB" sz="1800" b="0" dirty="0"/>
                  <a:t> </a:t>
                </a:r>
                <a14:m>
                  <m:oMath xmlns:m="http://schemas.openxmlformats.org/officeDocument/2006/math"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GB" dirty="0"/>
                  <a:t> 					times	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en-GB" dirty="0"/>
              </a:p>
              <a:p>
                <a:endParaRPr lang="en-GB" dirty="0"/>
              </a:p>
              <a:p>
                <a:r>
                  <a:rPr lang="en-GB" dirty="0"/>
                  <a:t>Often in model diagrams, the “number of people at risk” term is omitted, and implied by where the arrow is coming from.</a:t>
                </a:r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8407CD0F-D44D-871C-6901-51549C44C22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199" y="3416084"/>
                <a:ext cx="8562109" cy="2883115"/>
              </a:xfrm>
              <a:blipFill>
                <a:blip r:embed="rId2"/>
                <a:stretch>
                  <a:fillRect l="-593" t="-87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61D0DE5-B374-E0ED-327B-28C1D8CF427C}"/>
                  </a:ext>
                </a:extLst>
              </p:cNvPr>
              <p:cNvSpPr txBox="1"/>
              <p:nvPr/>
            </p:nvSpPr>
            <p:spPr>
              <a:xfrm>
                <a:off x="2286000" y="1583652"/>
                <a:ext cx="11430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𝛽</m:t>
                      </m:r>
                      <m:f>
                        <m:fPr>
                          <m:type m:val="lin"/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num>
                        <m:den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61D0DE5-B374-E0ED-327B-28C1D8CF42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0" y="1583652"/>
                <a:ext cx="1143000" cy="400110"/>
              </a:xfrm>
              <a:prstGeom prst="rect">
                <a:avLst/>
              </a:prstGeom>
              <a:blipFill>
                <a:blip r:embed="rId3"/>
                <a:stretch>
                  <a:fillRect t="-115625" b="-18125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DB137CE-6C4D-4954-31B5-D18E15131E32}"/>
                  </a:ext>
                </a:extLst>
              </p:cNvPr>
              <p:cNvSpPr txBox="1"/>
              <p:nvPr/>
            </p:nvSpPr>
            <p:spPr>
              <a:xfrm>
                <a:off x="5889615" y="1595035"/>
                <a:ext cx="77724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𝛾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DB137CE-6C4D-4954-31B5-D18E15131E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9615" y="1595035"/>
                <a:ext cx="777240" cy="369332"/>
              </a:xfrm>
              <a:prstGeom prst="rect">
                <a:avLst/>
              </a:prstGeom>
              <a:blipFill>
                <a:blip r:embed="rId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4D25ECA8-D60D-3BDF-E632-6F29B7E7A731}"/>
              </a:ext>
            </a:extLst>
          </p:cNvPr>
          <p:cNvSpPr txBox="1"/>
          <p:nvPr/>
        </p:nvSpPr>
        <p:spPr>
          <a:xfrm>
            <a:off x="1699927" y="2106437"/>
            <a:ext cx="2325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infection</a:t>
            </a:r>
          </a:p>
        </p:txBody>
      </p:sp>
    </p:spTree>
    <p:extLst>
      <p:ext uri="{BB962C8B-B14F-4D97-AF65-F5344CB8AC3E}">
        <p14:creationId xmlns:p14="http://schemas.microsoft.com/office/powerpoint/2010/main" val="23064574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43C4B-76D5-C943-AD7F-15CD5DF99C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Outline for session 1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9F14C9-82D7-AA43-A040-188A623F31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buFont typeface="Arial" panose="020B0604020202020204" pitchFamily="34" charset="0"/>
              <a:buChar char="•"/>
            </a:pPr>
            <a:r>
              <a:rPr lang="en-GB" sz="2800" dirty="0"/>
              <a:t> What are ordinary differential equations (ODEs)?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2800" dirty="0"/>
              <a:t> How do we use ODEs to model an epidemic?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2800" dirty="0"/>
              <a:t> Using the R package </a:t>
            </a:r>
            <a:r>
              <a:rPr lang="en-GB" sz="2800" dirty="0" err="1">
                <a:latin typeface="Lucida Console" panose="020B0609040504020204" pitchFamily="49" charset="0"/>
              </a:rPr>
              <a:t>deSolve</a:t>
            </a:r>
            <a:endParaRPr lang="en-GB" sz="2800" dirty="0">
              <a:latin typeface="Lucida Console" panose="020B0609040504020204" pitchFamily="49" charset="0"/>
            </a:endParaRPr>
          </a:p>
          <a:p>
            <a:pPr lvl="2">
              <a:buFont typeface="Arial" panose="020B0604020202020204" pitchFamily="34" charset="0"/>
              <a:buChar char="•"/>
            </a:pPr>
            <a:r>
              <a:rPr lang="en-GB" sz="2400" dirty="0"/>
              <a:t>Practical: SI, SIR, SEIR models in 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DC634B-27E9-4B7A-9654-623999C148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E6475D-BDED-4D62-A64C-203EC56ADB6A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04195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E18C70-536F-4997-C359-EA848D74CC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6922E-F08C-674B-098D-8F04AD86A1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Turning a model diagram into ODEs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75BE5D-1BD1-DDB4-D780-0CCC850093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E6475D-BDED-4D62-A64C-203EC56ADB6A}" type="slidenum">
              <a:rPr lang="en-GB" smtClean="0"/>
              <a:t>19</a:t>
            </a:fld>
            <a:endParaRPr lang="en-GB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B758492-2CA1-1B97-0C08-22E7934FDCA8}"/>
              </a:ext>
            </a:extLst>
          </p:cNvPr>
          <p:cNvCxnSpPr>
            <a:cxnSpLocks/>
          </p:cNvCxnSpPr>
          <p:nvPr/>
        </p:nvCxnSpPr>
        <p:spPr>
          <a:xfrm>
            <a:off x="2026178" y="2049285"/>
            <a:ext cx="1718689" cy="0"/>
          </a:xfrm>
          <a:prstGeom prst="straightConnector1">
            <a:avLst/>
          </a:prstGeom>
          <a:ln w="38100"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0AC1093-0FC0-E068-C5E7-45506D23F583}"/>
              </a:ext>
            </a:extLst>
          </p:cNvPr>
          <p:cNvCxnSpPr>
            <a:cxnSpLocks/>
          </p:cNvCxnSpPr>
          <p:nvPr/>
        </p:nvCxnSpPr>
        <p:spPr>
          <a:xfrm>
            <a:off x="5418891" y="2049285"/>
            <a:ext cx="1718689" cy="0"/>
          </a:xfrm>
          <a:prstGeom prst="straightConnector1">
            <a:avLst/>
          </a:prstGeom>
          <a:ln w="38100"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1610148-17BB-A6B4-04A6-78CD4A063715}"/>
              </a:ext>
            </a:extLst>
          </p:cNvPr>
          <p:cNvSpPr txBox="1"/>
          <p:nvPr/>
        </p:nvSpPr>
        <p:spPr>
          <a:xfrm>
            <a:off x="5118133" y="2106437"/>
            <a:ext cx="2325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recovery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21C537F-C2DD-E7D1-625C-235377CC911F}"/>
              </a:ext>
            </a:extLst>
          </p:cNvPr>
          <p:cNvSpPr txBox="1"/>
          <p:nvPr/>
        </p:nvSpPr>
        <p:spPr>
          <a:xfrm>
            <a:off x="869952" y="1707754"/>
            <a:ext cx="605790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GB" sz="3600" dirty="0"/>
              <a:t>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FFCC9C6-2591-9109-C4D5-8E4E1CC5B60C}"/>
              </a:ext>
            </a:extLst>
          </p:cNvPr>
          <p:cNvSpPr txBox="1"/>
          <p:nvPr/>
        </p:nvSpPr>
        <p:spPr>
          <a:xfrm>
            <a:off x="4283187" y="1707754"/>
            <a:ext cx="605790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GB" sz="3600" dirty="0"/>
              <a:t>I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6477F77-1871-4F43-6C2D-5F7374CE24D9}"/>
              </a:ext>
            </a:extLst>
          </p:cNvPr>
          <p:cNvSpPr txBox="1"/>
          <p:nvPr/>
        </p:nvSpPr>
        <p:spPr>
          <a:xfrm>
            <a:off x="7673230" y="1707754"/>
            <a:ext cx="605790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GB" sz="3600" dirty="0"/>
              <a:t>R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F5CE2AC-030D-7986-692C-EC35413238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3416084"/>
            <a:ext cx="8562109" cy="1282809"/>
          </a:xfrm>
        </p:spPr>
        <p:txBody>
          <a:bodyPr/>
          <a:lstStyle/>
          <a:p>
            <a:r>
              <a:rPr lang="en-GB" dirty="0"/>
              <a:t>To turn this into ODEs, we include each rate twice: </a:t>
            </a:r>
          </a:p>
          <a:p>
            <a:r>
              <a:rPr lang="en-GB" dirty="0"/>
              <a:t>	once negative for the “leaving” (subtracting from) compartment,</a:t>
            </a:r>
          </a:p>
          <a:p>
            <a:r>
              <a:rPr lang="en-GB" dirty="0"/>
              <a:t>	and once positive for the “entering” (adding to) compartment.</a:t>
            </a:r>
          </a:p>
          <a:p>
            <a:r>
              <a:rPr lang="en-GB" sz="2000" dirty="0"/>
              <a:t>	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FE6BA1-FE16-F256-CCF9-7CD3AA6CE59D}"/>
                  </a:ext>
                </a:extLst>
              </p:cNvPr>
              <p:cNvSpPr txBox="1"/>
              <p:nvPr/>
            </p:nvSpPr>
            <p:spPr>
              <a:xfrm>
                <a:off x="2286000" y="1583652"/>
                <a:ext cx="11430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𝛽</m:t>
                      </m:r>
                      <m:f>
                        <m:fPr>
                          <m:type m:val="lin"/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num>
                        <m:den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FE6BA1-FE16-F256-CCF9-7CD3AA6CE5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0" y="1583652"/>
                <a:ext cx="1143000" cy="400110"/>
              </a:xfrm>
              <a:prstGeom prst="rect">
                <a:avLst/>
              </a:prstGeom>
              <a:blipFill>
                <a:blip r:embed="rId2"/>
                <a:stretch>
                  <a:fillRect t="-115625" b="-18125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2999700-3A56-4473-4161-3E85CC30E29F}"/>
                  </a:ext>
                </a:extLst>
              </p:cNvPr>
              <p:cNvSpPr txBox="1"/>
              <p:nvPr/>
            </p:nvSpPr>
            <p:spPr>
              <a:xfrm>
                <a:off x="5889615" y="1595035"/>
                <a:ext cx="77724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𝛾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2999700-3A56-4473-4161-3E85CC30E2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9615" y="1595035"/>
                <a:ext cx="777240" cy="369332"/>
              </a:xfrm>
              <a:prstGeom prst="rect">
                <a:avLst/>
              </a:prstGeom>
              <a:blipFill>
                <a:blip r:embed="rId3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20D730A9-8DD0-4FB1-EFFB-F26C1952C47A}"/>
              </a:ext>
            </a:extLst>
          </p:cNvPr>
          <p:cNvSpPr txBox="1"/>
          <p:nvPr/>
        </p:nvSpPr>
        <p:spPr>
          <a:xfrm>
            <a:off x="1699927" y="2106437"/>
            <a:ext cx="2325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infection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E225196-00E5-E89F-396D-6F515E85E82C}"/>
                  </a:ext>
                </a:extLst>
              </p:cNvPr>
              <p:cNvSpPr txBox="1"/>
              <p:nvPr/>
            </p:nvSpPr>
            <p:spPr>
              <a:xfrm>
                <a:off x="743962" y="4758652"/>
                <a:ext cx="101830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type m:val="lin"/>
                          <m:ctrlP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𝑑𝑆</m:t>
                          </m:r>
                        </m:num>
                        <m:den>
                          <m: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E225196-00E5-E89F-396D-6F515E85E8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962" y="4758652"/>
                <a:ext cx="1018309" cy="461665"/>
              </a:xfrm>
              <a:prstGeom prst="rect">
                <a:avLst/>
              </a:prstGeom>
              <a:blipFill>
                <a:blip r:embed="rId4"/>
                <a:stretch>
                  <a:fillRect l="-11111" t="-127027" r="-1235" b="-19459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9DA6974-7593-2FD8-70D2-DA103D26012D}"/>
                  </a:ext>
                </a:extLst>
              </p:cNvPr>
              <p:cNvSpPr txBox="1"/>
              <p:nvPr/>
            </p:nvSpPr>
            <p:spPr>
              <a:xfrm>
                <a:off x="743961" y="5241736"/>
                <a:ext cx="101830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type m:val="lin"/>
                          <m:ctrlP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9DA6974-7593-2FD8-70D2-DA103D2601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961" y="5241736"/>
                <a:ext cx="1018309" cy="461665"/>
              </a:xfrm>
              <a:prstGeom prst="rect">
                <a:avLst/>
              </a:prstGeom>
              <a:blipFill>
                <a:blip r:embed="rId5"/>
                <a:stretch>
                  <a:fillRect l="-13580" t="-121053" b="-18684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DA762EC-F974-CAFA-998E-5B8138A13601}"/>
                  </a:ext>
                </a:extLst>
              </p:cNvPr>
              <p:cNvSpPr txBox="1"/>
              <p:nvPr/>
            </p:nvSpPr>
            <p:spPr>
              <a:xfrm>
                <a:off x="743960" y="5724820"/>
                <a:ext cx="101830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type m:val="lin"/>
                          <m:ctrlP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𝑑𝑅</m:t>
                          </m:r>
                        </m:num>
                        <m:den>
                          <m: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DA762EC-F974-CAFA-998E-5B8138A136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960" y="5724820"/>
                <a:ext cx="1018309" cy="461665"/>
              </a:xfrm>
              <a:prstGeom prst="rect">
                <a:avLst/>
              </a:prstGeom>
              <a:blipFill>
                <a:blip r:embed="rId6"/>
                <a:stretch>
                  <a:fillRect l="-8642" t="-121053" r="-3704" b="-18684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3C35543-3BAB-3BDA-F639-09DADA3C364B}"/>
                  </a:ext>
                </a:extLst>
              </p:cNvPr>
              <p:cNvSpPr txBox="1"/>
              <p:nvPr/>
            </p:nvSpPr>
            <p:spPr>
              <a:xfrm>
                <a:off x="1704106" y="4758652"/>
                <a:ext cx="101830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3C35543-3BAB-3BDA-F639-09DADA3C36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4106" y="4758652"/>
                <a:ext cx="1018309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D04EE9A-2FAB-412E-7818-8CFE07706509}"/>
                  </a:ext>
                </a:extLst>
              </p:cNvPr>
              <p:cNvSpPr txBox="1"/>
              <p:nvPr/>
            </p:nvSpPr>
            <p:spPr>
              <a:xfrm>
                <a:off x="1704105" y="5241735"/>
                <a:ext cx="101830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D04EE9A-2FAB-412E-7818-8CFE077065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4105" y="5241735"/>
                <a:ext cx="1018309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94AE449-A2BA-FC9B-B2E8-28634415A388}"/>
                  </a:ext>
                </a:extLst>
              </p:cNvPr>
              <p:cNvSpPr txBox="1"/>
              <p:nvPr/>
            </p:nvSpPr>
            <p:spPr>
              <a:xfrm>
                <a:off x="1701535" y="5723609"/>
                <a:ext cx="101830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94AE449-A2BA-FC9B-B2E8-28634415A3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1535" y="5723609"/>
                <a:ext cx="1018309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36D371D-DD2C-C7D9-B017-ACEC25370690}"/>
                  </a:ext>
                </a:extLst>
              </p:cNvPr>
              <p:cNvSpPr txBox="1"/>
              <p:nvPr/>
            </p:nvSpPr>
            <p:spPr>
              <a:xfrm>
                <a:off x="2560748" y="4758652"/>
                <a:ext cx="160142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lin"/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𝐼</m:t>
                              </m:r>
                            </m:num>
                            <m:den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</m:e>
                      </m:d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36D371D-DD2C-C7D9-B017-ACEC253706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0748" y="4758652"/>
                <a:ext cx="1601420" cy="461665"/>
              </a:xfrm>
              <a:prstGeom prst="rect">
                <a:avLst/>
              </a:prstGeom>
              <a:blipFill>
                <a:blip r:embed="rId10"/>
                <a:stretch>
                  <a:fillRect t="-127027" b="-19459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B629DFF-3A46-0F90-7EB4-839BDAC919CF}"/>
                  </a:ext>
                </a:extLst>
              </p:cNvPr>
              <p:cNvSpPr txBox="1"/>
              <p:nvPr/>
            </p:nvSpPr>
            <p:spPr>
              <a:xfrm>
                <a:off x="2775776" y="5240524"/>
                <a:ext cx="160142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lin"/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𝐼</m:t>
                              </m:r>
                            </m:num>
                            <m:den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</m:e>
                      </m:d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B629DFF-3A46-0F90-7EB4-839BDAC919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5776" y="5240524"/>
                <a:ext cx="1601420" cy="461665"/>
              </a:xfrm>
              <a:prstGeom prst="rect">
                <a:avLst/>
              </a:prstGeom>
              <a:blipFill>
                <a:blip r:embed="rId11"/>
                <a:stretch>
                  <a:fillRect l="-1575" t="-124324" b="-19459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089C97B-610C-4AA8-61AF-AA538E6895C7}"/>
                  </a:ext>
                </a:extLst>
              </p:cNvPr>
              <p:cNvSpPr txBox="1"/>
              <p:nvPr/>
            </p:nvSpPr>
            <p:spPr>
              <a:xfrm>
                <a:off x="4012012" y="5241611"/>
                <a:ext cx="160142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 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089C97B-610C-4AA8-61AF-AA538E6895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2012" y="5241611"/>
                <a:ext cx="1601420" cy="461665"/>
              </a:xfrm>
              <a:prstGeom prst="rect">
                <a:avLst/>
              </a:prstGeom>
              <a:blipFill>
                <a:blip r:embed="rId12"/>
                <a:stretch>
                  <a:fillRect b="-1842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C71A84F-F0AF-370A-D8A3-774FD021F038}"/>
                  </a:ext>
                </a:extLst>
              </p:cNvPr>
              <p:cNvSpPr txBox="1"/>
              <p:nvPr/>
            </p:nvSpPr>
            <p:spPr>
              <a:xfrm>
                <a:off x="4309716" y="5702189"/>
                <a:ext cx="160142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C71A84F-F0AF-370A-D8A3-774FD021F0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9716" y="5702189"/>
                <a:ext cx="1601420" cy="461665"/>
              </a:xfrm>
              <a:prstGeom prst="rect">
                <a:avLst/>
              </a:prstGeom>
              <a:blipFill>
                <a:blip r:embed="rId13"/>
                <a:stretch>
                  <a:fillRect l="-2362" b="-1578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80126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4" grpId="0"/>
      <p:bldP spid="25" grpId="0"/>
      <p:bldP spid="2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E31E06-3E44-0B3A-BCF7-0957E50E70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24B69-97BB-494C-97D3-1D35B683E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Turning a model diagram into ODEs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71477D-CA10-3C8B-A90D-CE823A9DB3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E6475D-BDED-4D62-A64C-203EC56ADB6A}" type="slidenum">
              <a:rPr lang="en-GB" smtClean="0"/>
              <a:t>20</a:t>
            </a:fld>
            <a:endParaRPr lang="en-GB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ECC076D-0925-40CF-56C0-A925C4A04BFA}"/>
              </a:ext>
            </a:extLst>
          </p:cNvPr>
          <p:cNvCxnSpPr>
            <a:cxnSpLocks/>
          </p:cNvCxnSpPr>
          <p:nvPr/>
        </p:nvCxnSpPr>
        <p:spPr>
          <a:xfrm>
            <a:off x="2026178" y="2049285"/>
            <a:ext cx="1718689" cy="0"/>
          </a:xfrm>
          <a:prstGeom prst="straightConnector1">
            <a:avLst/>
          </a:prstGeom>
          <a:ln w="38100"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A80D360-595B-6B2F-235C-5BDFFD568999}"/>
              </a:ext>
            </a:extLst>
          </p:cNvPr>
          <p:cNvCxnSpPr>
            <a:cxnSpLocks/>
          </p:cNvCxnSpPr>
          <p:nvPr/>
        </p:nvCxnSpPr>
        <p:spPr>
          <a:xfrm>
            <a:off x="5418891" y="2049285"/>
            <a:ext cx="1718689" cy="0"/>
          </a:xfrm>
          <a:prstGeom prst="straightConnector1">
            <a:avLst/>
          </a:prstGeom>
          <a:ln w="38100"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DC8D04C-E86C-DF18-10BF-0016AB88D061}"/>
              </a:ext>
            </a:extLst>
          </p:cNvPr>
          <p:cNvSpPr txBox="1"/>
          <p:nvPr/>
        </p:nvSpPr>
        <p:spPr>
          <a:xfrm>
            <a:off x="5118133" y="2106437"/>
            <a:ext cx="2325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recovery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D1CC92E-2832-E796-B614-623A8EAAA32B}"/>
              </a:ext>
            </a:extLst>
          </p:cNvPr>
          <p:cNvSpPr txBox="1"/>
          <p:nvPr/>
        </p:nvSpPr>
        <p:spPr>
          <a:xfrm>
            <a:off x="869952" y="1707754"/>
            <a:ext cx="605790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GB" sz="3600" dirty="0"/>
              <a:t>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51586E0-6096-B388-AAD7-DCCFA0F7C05E}"/>
              </a:ext>
            </a:extLst>
          </p:cNvPr>
          <p:cNvSpPr txBox="1"/>
          <p:nvPr/>
        </p:nvSpPr>
        <p:spPr>
          <a:xfrm>
            <a:off x="4283187" y="1707754"/>
            <a:ext cx="605790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GB" sz="3600" dirty="0"/>
              <a:t>I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BEA6443-7B36-DED5-9661-56AB3AD11358}"/>
              </a:ext>
            </a:extLst>
          </p:cNvPr>
          <p:cNvSpPr txBox="1"/>
          <p:nvPr/>
        </p:nvSpPr>
        <p:spPr>
          <a:xfrm>
            <a:off x="7673230" y="1707754"/>
            <a:ext cx="605790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GB" sz="3600" dirty="0"/>
              <a:t>R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F0E8D46-B884-DB6C-E1D7-4456E684DC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2814664"/>
            <a:ext cx="7647709" cy="438691"/>
          </a:xfrm>
        </p:spPr>
        <p:txBody>
          <a:bodyPr/>
          <a:lstStyle/>
          <a:p>
            <a:r>
              <a:rPr lang="en-GB" dirty="0"/>
              <a:t>A full ODE model specification has the following elements:</a:t>
            </a:r>
          </a:p>
          <a:p>
            <a:r>
              <a:rPr lang="en-GB" sz="2000" dirty="0"/>
              <a:t>	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93F42A9-5ADD-4179-1060-30129DBA1449}"/>
                  </a:ext>
                </a:extLst>
              </p:cNvPr>
              <p:cNvSpPr txBox="1"/>
              <p:nvPr/>
            </p:nvSpPr>
            <p:spPr>
              <a:xfrm>
                <a:off x="2286000" y="1583652"/>
                <a:ext cx="11430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𝛽</m:t>
                      </m:r>
                      <m:f>
                        <m:fPr>
                          <m:type m:val="lin"/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num>
                        <m:den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93F42A9-5ADD-4179-1060-30129DBA14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0" y="1583652"/>
                <a:ext cx="1143000" cy="400110"/>
              </a:xfrm>
              <a:prstGeom prst="rect">
                <a:avLst/>
              </a:prstGeom>
              <a:blipFill>
                <a:blip r:embed="rId2"/>
                <a:stretch>
                  <a:fillRect t="-115625" b="-18125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102624B-2109-0174-B984-73E22A33F30A}"/>
                  </a:ext>
                </a:extLst>
              </p:cNvPr>
              <p:cNvSpPr txBox="1"/>
              <p:nvPr/>
            </p:nvSpPr>
            <p:spPr>
              <a:xfrm>
                <a:off x="5889615" y="1595035"/>
                <a:ext cx="77724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𝛾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102624B-2109-0174-B984-73E22A33F3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9615" y="1595035"/>
                <a:ext cx="777240" cy="369332"/>
              </a:xfrm>
              <a:prstGeom prst="rect">
                <a:avLst/>
              </a:prstGeom>
              <a:blipFill>
                <a:blip r:embed="rId3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0E3FDC55-A993-533A-D586-A86E0F69CF00}"/>
              </a:ext>
            </a:extLst>
          </p:cNvPr>
          <p:cNvSpPr txBox="1"/>
          <p:nvPr/>
        </p:nvSpPr>
        <p:spPr>
          <a:xfrm>
            <a:off x="1699927" y="2106437"/>
            <a:ext cx="2325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infection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BAB341E-501F-22ED-0405-0C598972C0BD}"/>
              </a:ext>
            </a:extLst>
          </p:cNvPr>
          <p:cNvGrpSpPr/>
          <p:nvPr/>
        </p:nvGrpSpPr>
        <p:grpSpPr>
          <a:xfrm>
            <a:off x="111903" y="3817347"/>
            <a:ext cx="4348193" cy="1427833"/>
            <a:chOff x="489947" y="3292087"/>
            <a:chExt cx="4348193" cy="142783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4873E77B-EB19-BD1D-33DE-416DEA561F39}"/>
                    </a:ext>
                  </a:extLst>
                </p:cNvPr>
                <p:cNvSpPr txBox="1"/>
                <p:nvPr/>
              </p:nvSpPr>
              <p:spPr>
                <a:xfrm>
                  <a:off x="489949" y="3292087"/>
                  <a:ext cx="1018309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type m:val="lin"/>
                            <m:ctrlPr>
                              <a:rPr lang="en-GB" sz="24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24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𝑑𝑆</m:t>
                            </m:r>
                          </m:num>
                          <m:den>
                            <m:r>
                              <a:rPr lang="en-GB" sz="24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𝑑𝑡</m:t>
                            </m:r>
                          </m:den>
                        </m:f>
                      </m:oMath>
                    </m:oMathPara>
                  </a14:m>
                  <a:endParaRPr lang="en-GB" sz="2400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4873E77B-EB19-BD1D-33DE-416DEA561F3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9949" y="3292087"/>
                  <a:ext cx="1018309" cy="461665"/>
                </a:xfrm>
                <a:prstGeom prst="rect">
                  <a:avLst/>
                </a:prstGeom>
                <a:blipFill>
                  <a:blip r:embed="rId4"/>
                  <a:stretch>
                    <a:fillRect l="-11111" t="-127027" r="-1235" b="-194595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9299A910-31C6-3387-2671-82D913A86A8F}"/>
                    </a:ext>
                  </a:extLst>
                </p:cNvPr>
                <p:cNvSpPr txBox="1"/>
                <p:nvPr/>
              </p:nvSpPr>
              <p:spPr>
                <a:xfrm>
                  <a:off x="489948" y="3775171"/>
                  <a:ext cx="1018309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type m:val="lin"/>
                            <m:ctrlPr>
                              <a:rPr lang="en-GB" sz="24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24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𝑑𝐼</m:t>
                            </m:r>
                          </m:num>
                          <m:den>
                            <m:r>
                              <a:rPr lang="en-GB" sz="24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𝑑𝑡</m:t>
                            </m:r>
                          </m:den>
                        </m:f>
                      </m:oMath>
                    </m:oMathPara>
                  </a14:m>
                  <a:endParaRPr lang="en-GB" sz="2400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9299A910-31C6-3387-2671-82D913A86A8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9948" y="3775171"/>
                  <a:ext cx="1018309" cy="461665"/>
                </a:xfrm>
                <a:prstGeom prst="rect">
                  <a:avLst/>
                </a:prstGeom>
                <a:blipFill>
                  <a:blip r:embed="rId5"/>
                  <a:stretch>
                    <a:fillRect l="-12346" t="-127027" b="-194595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DFF51D3E-7604-BE09-0158-678761942E28}"/>
                    </a:ext>
                  </a:extLst>
                </p:cNvPr>
                <p:cNvSpPr txBox="1"/>
                <p:nvPr/>
              </p:nvSpPr>
              <p:spPr>
                <a:xfrm>
                  <a:off x="489947" y="4258255"/>
                  <a:ext cx="1018309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type m:val="lin"/>
                            <m:ctrlPr>
                              <a:rPr lang="en-GB" sz="24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24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𝑑𝑅</m:t>
                            </m:r>
                          </m:num>
                          <m:den>
                            <m:r>
                              <a:rPr lang="en-GB" sz="24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𝑑𝑡</m:t>
                            </m:r>
                          </m:den>
                        </m:f>
                      </m:oMath>
                    </m:oMathPara>
                  </a14:m>
                  <a:endParaRPr lang="en-GB" sz="2400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DFF51D3E-7604-BE09-0158-678761942E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9947" y="4258255"/>
                  <a:ext cx="1018309" cy="461665"/>
                </a:xfrm>
                <a:prstGeom prst="rect">
                  <a:avLst/>
                </a:prstGeom>
                <a:blipFill>
                  <a:blip r:embed="rId6"/>
                  <a:stretch>
                    <a:fillRect l="-8642" t="-124324" r="-3704" b="-194595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6398EA8C-3373-5278-2601-0A4A6D741D9A}"/>
                    </a:ext>
                  </a:extLst>
                </p:cNvPr>
                <p:cNvSpPr txBox="1"/>
                <p:nvPr/>
              </p:nvSpPr>
              <p:spPr>
                <a:xfrm>
                  <a:off x="1221491" y="3292087"/>
                  <a:ext cx="1018309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en-GB" sz="2400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6398EA8C-3373-5278-2601-0A4A6D741D9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21491" y="3292087"/>
                  <a:ext cx="1018309" cy="46166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6CE13843-9834-0A68-493F-FE6C9B5FD92D}"/>
                    </a:ext>
                  </a:extLst>
                </p:cNvPr>
                <p:cNvSpPr txBox="1"/>
                <p:nvPr/>
              </p:nvSpPr>
              <p:spPr>
                <a:xfrm>
                  <a:off x="1221490" y="3775170"/>
                  <a:ext cx="1018309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en-GB" sz="2400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6CE13843-9834-0A68-493F-FE6C9B5FD92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21490" y="3775170"/>
                  <a:ext cx="1018309" cy="46166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69B63400-E708-1BBE-ABD6-6B1D02C890EB}"/>
                    </a:ext>
                  </a:extLst>
                </p:cNvPr>
                <p:cNvSpPr txBox="1"/>
                <p:nvPr/>
              </p:nvSpPr>
              <p:spPr>
                <a:xfrm>
                  <a:off x="1218920" y="4257044"/>
                  <a:ext cx="1018309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en-GB" sz="2400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69B63400-E708-1BBE-ABD6-6B1D02C890E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18920" y="4257044"/>
                  <a:ext cx="1018309" cy="46166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5D80FC67-7270-0F2D-F93D-1B3E16987CD5}"/>
                    </a:ext>
                  </a:extLst>
                </p:cNvPr>
                <p:cNvSpPr txBox="1"/>
                <p:nvPr/>
              </p:nvSpPr>
              <p:spPr>
                <a:xfrm>
                  <a:off x="2026178" y="3292087"/>
                  <a:ext cx="1601420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GB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en-GB" sz="24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type m:val="lin"/>
                                <m:ctrlPr>
                                  <a:rPr lang="en-GB" sz="24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24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  <m:r>
                                  <a:rPr lang="en-GB" sz="24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𝐼</m:t>
                                </m:r>
                              </m:num>
                              <m:den>
                                <m:r>
                                  <a:rPr lang="en-GB" sz="24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𝑁</m:t>
                                </m:r>
                              </m:den>
                            </m:f>
                          </m:e>
                        </m:d>
                        <m:r>
                          <a:rPr lang="en-GB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oMath>
                    </m:oMathPara>
                  </a14:m>
                  <a:endParaRPr lang="en-GB" sz="2400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5D80FC67-7270-0F2D-F93D-1B3E16987CD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26178" y="3292087"/>
                  <a:ext cx="1601420" cy="461665"/>
                </a:xfrm>
                <a:prstGeom prst="rect">
                  <a:avLst/>
                </a:prstGeom>
                <a:blipFill>
                  <a:blip r:embed="rId8"/>
                  <a:stretch>
                    <a:fillRect t="-127027" b="-194595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3255E985-6660-B8E2-FA7F-B28FD09ADD1B}"/>
                    </a:ext>
                  </a:extLst>
                </p:cNvPr>
                <p:cNvSpPr txBox="1"/>
                <p:nvPr/>
              </p:nvSpPr>
              <p:spPr>
                <a:xfrm>
                  <a:off x="2000484" y="3783645"/>
                  <a:ext cx="1601420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GB" sz="24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type m:val="lin"/>
                                <m:ctrlPr>
                                  <a:rPr lang="en-GB" sz="24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24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  <m:r>
                                  <a:rPr lang="en-GB" sz="24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𝐼</m:t>
                                </m:r>
                              </m:num>
                              <m:den>
                                <m:r>
                                  <a:rPr lang="en-GB" sz="24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𝑁</m:t>
                                </m:r>
                              </m:den>
                            </m:f>
                          </m:e>
                        </m:d>
                        <m:r>
                          <a:rPr lang="en-GB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oMath>
                    </m:oMathPara>
                  </a14:m>
                  <a:endParaRPr lang="en-GB" sz="2400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3255E985-6660-B8E2-FA7F-B28FD09ADD1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00484" y="3783645"/>
                  <a:ext cx="1601420" cy="461665"/>
                </a:xfrm>
                <a:prstGeom prst="rect">
                  <a:avLst/>
                </a:prstGeom>
                <a:blipFill>
                  <a:blip r:embed="rId9"/>
                  <a:stretch>
                    <a:fillRect l="-1575" t="-127027" b="-194595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A74D5BCB-5794-71AA-ECAB-73006CC6646D}"/>
                    </a:ext>
                  </a:extLst>
                </p:cNvPr>
                <p:cNvSpPr txBox="1"/>
                <p:nvPr/>
              </p:nvSpPr>
              <p:spPr>
                <a:xfrm>
                  <a:off x="3236720" y="3784732"/>
                  <a:ext cx="1601420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GB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 </m:t>
                        </m:r>
                        <m:r>
                          <a:rPr lang="en-GB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  <m:r>
                          <a:rPr lang="en-GB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</m:oMath>
                    </m:oMathPara>
                  </a14:m>
                  <a:endParaRPr lang="en-GB" sz="2400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A74D5BCB-5794-71AA-ECAB-73006CC6646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36720" y="3784732"/>
                  <a:ext cx="1601420" cy="461665"/>
                </a:xfrm>
                <a:prstGeom prst="rect">
                  <a:avLst/>
                </a:prstGeom>
                <a:blipFill>
                  <a:blip r:embed="rId10"/>
                  <a:stretch>
                    <a:fillRect b="-21622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03936F9A-2840-432F-52FD-9ACA78990F29}"/>
                    </a:ext>
                  </a:extLst>
                </p:cNvPr>
                <p:cNvSpPr txBox="1"/>
                <p:nvPr/>
              </p:nvSpPr>
              <p:spPr>
                <a:xfrm>
                  <a:off x="2026178" y="4235624"/>
                  <a:ext cx="1601420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GB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  <m:r>
                          <a:rPr lang="en-GB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</m:oMath>
                    </m:oMathPara>
                  </a14:m>
                  <a:endParaRPr lang="en-GB" sz="2400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03936F9A-2840-432F-52FD-9ACA78990F2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26178" y="4235624"/>
                  <a:ext cx="1601420" cy="461665"/>
                </a:xfrm>
                <a:prstGeom prst="rect">
                  <a:avLst/>
                </a:prstGeom>
                <a:blipFill>
                  <a:blip r:embed="rId11"/>
                  <a:stretch>
                    <a:fillRect l="-2362" b="-15789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1875DB5-9186-2F6C-3724-9205D42E1841}"/>
                  </a:ext>
                </a:extLst>
              </p:cNvPr>
              <p:cNvSpPr txBox="1"/>
              <p:nvPr/>
            </p:nvSpPr>
            <p:spPr>
              <a:xfrm>
                <a:off x="827368" y="5276100"/>
                <a:ext cx="253426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2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GB" sz="2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GB" sz="2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  <m:r>
                        <a:rPr lang="en-GB" sz="2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GB" sz="2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</m:t>
                      </m:r>
                      <m:r>
                        <a:rPr lang="en-GB" sz="2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GB" sz="2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GB" sz="24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1875DB5-9186-2F6C-3724-9205D42E18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368" y="5276100"/>
                <a:ext cx="2534260" cy="461665"/>
              </a:xfrm>
              <a:prstGeom prst="rect">
                <a:avLst/>
              </a:prstGeom>
              <a:blipFill>
                <a:blip r:embed="rId12"/>
                <a:stretch>
                  <a:fillRect l="-5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FB2B8AF-2DA2-A00D-A505-3C64E6FB79BA}"/>
                  </a:ext>
                </a:extLst>
              </p:cNvPr>
              <p:cNvSpPr txBox="1"/>
              <p:nvPr/>
            </p:nvSpPr>
            <p:spPr>
              <a:xfrm>
                <a:off x="4801923" y="3754907"/>
                <a:ext cx="2448959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400" dirty="0">
                    <a:solidFill>
                      <a:schemeClr val="accent5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2400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GB" sz="2400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GB" sz="2400" i="1">
                        <a:solidFill>
                          <a:schemeClr val="accent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GB" sz="2400" b="0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9,999</m:t>
                    </m:r>
                  </m:oMath>
                </a14:m>
                <a:endParaRPr lang="en-GB" sz="2400" i="1" dirty="0">
                  <a:solidFill>
                    <a:schemeClr val="accent5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GB" sz="2400" dirty="0">
                    <a:solidFill>
                      <a:schemeClr val="accent5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2400" i="1">
                        <a:solidFill>
                          <a:schemeClr val="accent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GB" sz="2400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GB" sz="2400" b="0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GB" sz="2400" i="1">
                        <a:solidFill>
                          <a:schemeClr val="accent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GB" sz="2400" b="0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endParaRPr lang="en-GB" sz="2400" i="1" dirty="0">
                  <a:solidFill>
                    <a:schemeClr val="accent5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GB" sz="2400" dirty="0">
                    <a:solidFill>
                      <a:schemeClr val="accent5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2400" i="1">
                        <a:solidFill>
                          <a:schemeClr val="accent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en-GB" sz="2400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GB" sz="2400" i="1">
                        <a:solidFill>
                          <a:schemeClr val="accent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GB" sz="2400" b="0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endParaRPr lang="en-GB" sz="2400" dirty="0">
                  <a:solidFill>
                    <a:schemeClr val="accent5"/>
                  </a:solidFill>
                  <a:ea typeface="Cambria Math" panose="02040503050406030204" pitchFamily="18" charset="0"/>
                </a:endParaRPr>
              </a:p>
              <a:p>
                <a:endParaRPr lang="en-GB" sz="24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FB2B8AF-2DA2-A00D-A505-3C64E6FB79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1923" y="3754907"/>
                <a:ext cx="2448959" cy="156966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A6893B31-53DC-BFB2-68AE-B9781DDD889D}"/>
              </a:ext>
            </a:extLst>
          </p:cNvPr>
          <p:cNvSpPr txBox="1">
            <a:spLocks/>
          </p:cNvSpPr>
          <p:nvPr/>
        </p:nvSpPr>
        <p:spPr>
          <a:xfrm>
            <a:off x="111902" y="3424879"/>
            <a:ext cx="5135507" cy="438691"/>
          </a:xfrm>
          <a:prstGeom prst="rect">
            <a:avLst/>
          </a:prstGeom>
        </p:spPr>
        <p:txBody>
          <a:bodyPr/>
          <a:lstStyle>
            <a:lvl1pPr marL="0" indent="0" algn="l" defTabSz="342991" rtl="0" eaLnBrk="1" latinLnBrk="0" hangingPunct="1">
              <a:spcBef>
                <a:spcPct val="20000"/>
              </a:spcBef>
              <a:buFont typeface="Arial"/>
              <a:buNone/>
              <a:defRPr sz="1800" b="0" i="0" kern="1200" baseline="0">
                <a:solidFill>
                  <a:schemeClr val="tx1"/>
                </a:solidFill>
                <a:latin typeface="open sans" charset="0"/>
                <a:ea typeface="+mn-ea"/>
                <a:cs typeface="+mn-cs"/>
              </a:defRPr>
            </a:lvl1pPr>
            <a:lvl2pPr marL="557361" indent="-214370" algn="l" defTabSz="342991" rtl="0" eaLnBrk="1" latinLnBrk="0" hangingPunct="1">
              <a:spcBef>
                <a:spcPct val="20000"/>
              </a:spcBef>
              <a:buFont typeface="Arial"/>
              <a:buChar char="–"/>
              <a:defRPr sz="21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479" indent="-171496" algn="l" defTabSz="342991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470" indent="-171496" algn="l" defTabSz="342991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461" indent="-171496" algn="l" defTabSz="342991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6453" indent="-171496" algn="l" defTabSz="342991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444" indent="-171496" algn="l" defTabSz="342991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436" indent="-171496" algn="l" defTabSz="342991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427" indent="-171496" algn="l" defTabSz="342991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rgbClr val="7030A0"/>
                </a:solidFill>
              </a:rPr>
              <a:t>System of ordinary differential equations</a:t>
            </a:r>
          </a:p>
          <a:p>
            <a:r>
              <a:rPr lang="en-GB" sz="2000" dirty="0">
                <a:solidFill>
                  <a:srgbClr val="7030A0"/>
                </a:solidFill>
              </a:rPr>
              <a:t>	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CAF07839-AA82-B3F3-17EC-47309A8E4B02}"/>
              </a:ext>
            </a:extLst>
          </p:cNvPr>
          <p:cNvSpPr txBox="1">
            <a:spLocks/>
          </p:cNvSpPr>
          <p:nvPr/>
        </p:nvSpPr>
        <p:spPr>
          <a:xfrm>
            <a:off x="4876320" y="3432044"/>
            <a:ext cx="1971289" cy="438691"/>
          </a:xfrm>
          <a:prstGeom prst="rect">
            <a:avLst/>
          </a:prstGeom>
        </p:spPr>
        <p:txBody>
          <a:bodyPr/>
          <a:lstStyle>
            <a:lvl1pPr marL="0" indent="0" algn="l" defTabSz="342991" rtl="0" eaLnBrk="1" latinLnBrk="0" hangingPunct="1">
              <a:spcBef>
                <a:spcPct val="20000"/>
              </a:spcBef>
              <a:buFont typeface="Arial"/>
              <a:buNone/>
              <a:defRPr sz="1800" b="0" i="0" kern="1200" baseline="0">
                <a:solidFill>
                  <a:schemeClr val="tx1"/>
                </a:solidFill>
                <a:latin typeface="open sans" charset="0"/>
                <a:ea typeface="+mn-ea"/>
                <a:cs typeface="+mn-cs"/>
              </a:defRPr>
            </a:lvl1pPr>
            <a:lvl2pPr marL="557361" indent="-214370" algn="l" defTabSz="342991" rtl="0" eaLnBrk="1" latinLnBrk="0" hangingPunct="1">
              <a:spcBef>
                <a:spcPct val="20000"/>
              </a:spcBef>
              <a:buFont typeface="Arial"/>
              <a:buChar char="–"/>
              <a:defRPr sz="21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479" indent="-171496" algn="l" defTabSz="342991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470" indent="-171496" algn="l" defTabSz="342991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461" indent="-171496" algn="l" defTabSz="342991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6453" indent="-171496" algn="l" defTabSz="342991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444" indent="-171496" algn="l" defTabSz="342991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436" indent="-171496" algn="l" defTabSz="342991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427" indent="-171496" algn="l" defTabSz="342991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accent5"/>
                </a:solidFill>
              </a:rPr>
              <a:t>Initial conditions</a:t>
            </a:r>
          </a:p>
          <a:p>
            <a:r>
              <a:rPr lang="en-GB" sz="2000" dirty="0">
                <a:solidFill>
                  <a:schemeClr val="accent5"/>
                </a:solidFill>
              </a:rPr>
              <a:t>	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FA97E9AD-0227-ACCD-D1CD-8351CCDE3EC7}"/>
              </a:ext>
            </a:extLst>
          </p:cNvPr>
          <p:cNvSpPr txBox="1">
            <a:spLocks/>
          </p:cNvSpPr>
          <p:nvPr/>
        </p:nvSpPr>
        <p:spPr>
          <a:xfrm>
            <a:off x="7119263" y="3429039"/>
            <a:ext cx="1971289" cy="438691"/>
          </a:xfrm>
          <a:prstGeom prst="rect">
            <a:avLst/>
          </a:prstGeom>
        </p:spPr>
        <p:txBody>
          <a:bodyPr/>
          <a:lstStyle>
            <a:lvl1pPr marL="0" indent="0" algn="l" defTabSz="342991" rtl="0" eaLnBrk="1" latinLnBrk="0" hangingPunct="1">
              <a:spcBef>
                <a:spcPct val="20000"/>
              </a:spcBef>
              <a:buFont typeface="Arial"/>
              <a:buNone/>
              <a:defRPr sz="1800" b="0" i="0" kern="1200" baseline="0">
                <a:solidFill>
                  <a:schemeClr val="tx1"/>
                </a:solidFill>
                <a:latin typeface="open sans" charset="0"/>
                <a:ea typeface="+mn-ea"/>
                <a:cs typeface="+mn-cs"/>
              </a:defRPr>
            </a:lvl1pPr>
            <a:lvl2pPr marL="557361" indent="-214370" algn="l" defTabSz="342991" rtl="0" eaLnBrk="1" latinLnBrk="0" hangingPunct="1">
              <a:spcBef>
                <a:spcPct val="20000"/>
              </a:spcBef>
              <a:buFont typeface="Arial"/>
              <a:buChar char="–"/>
              <a:defRPr sz="21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479" indent="-171496" algn="l" defTabSz="342991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470" indent="-171496" algn="l" defTabSz="342991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461" indent="-171496" algn="l" defTabSz="342991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6453" indent="-171496" algn="l" defTabSz="342991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444" indent="-171496" algn="l" defTabSz="342991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436" indent="-171496" algn="l" defTabSz="342991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427" indent="-171496" algn="l" defTabSz="342991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rgbClr val="0070C0"/>
                </a:solidFill>
              </a:rPr>
              <a:t>Parameters</a:t>
            </a:r>
          </a:p>
          <a:p>
            <a:r>
              <a:rPr lang="en-GB" sz="2000" dirty="0">
                <a:solidFill>
                  <a:srgbClr val="0070C0"/>
                </a:solidFill>
              </a:rPr>
              <a:t>	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41ABDE7-FCDE-A76A-65EF-03C92ABD3137}"/>
                  </a:ext>
                </a:extLst>
              </p:cNvPr>
              <p:cNvSpPr txBox="1"/>
              <p:nvPr/>
            </p:nvSpPr>
            <p:spPr>
              <a:xfrm>
                <a:off x="7054540" y="3795176"/>
                <a:ext cx="2448959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400" dirty="0">
                    <a:solidFill>
                      <a:schemeClr val="accent5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GB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=0.8</m:t>
                    </m:r>
                  </m:oMath>
                </a14:m>
                <a:endParaRPr lang="en-GB" sz="2400" i="1" dirty="0">
                  <a:solidFill>
                    <a:srgbClr val="0070C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GB" sz="2400" dirty="0">
                    <a:solidFill>
                      <a:srgbClr val="0070C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GB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</m:t>
                    </m:r>
                  </m:oMath>
                </a14:m>
                <a:endParaRPr lang="en-GB" sz="2400" dirty="0">
                  <a:solidFill>
                    <a:srgbClr val="0070C0"/>
                  </a:solidFill>
                  <a:ea typeface="Cambria Math" panose="02040503050406030204" pitchFamily="18" charset="0"/>
                </a:endParaRPr>
              </a:p>
              <a:p>
                <a:endParaRPr lang="en-GB" sz="24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41ABDE7-FCDE-A76A-65EF-03C92ABD31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4540" y="3795176"/>
                <a:ext cx="2448959" cy="1200329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4F1BDA2-CB3E-4AAF-7B95-B6E91F0F3B63}"/>
                  </a:ext>
                </a:extLst>
              </p:cNvPr>
              <p:cNvSpPr txBox="1"/>
              <p:nvPr/>
            </p:nvSpPr>
            <p:spPr>
              <a:xfrm>
                <a:off x="4801923" y="5454308"/>
                <a:ext cx="347709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400" dirty="0">
                    <a:solidFill>
                      <a:srgbClr val="00B05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GB" sz="24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∈{0, 1, 2, …, 60}</m:t>
                    </m:r>
                  </m:oMath>
                </a14:m>
                <a:endParaRPr lang="en-GB" sz="2400" dirty="0">
                  <a:solidFill>
                    <a:srgbClr val="00B050"/>
                  </a:solidFill>
                  <a:ea typeface="Cambria Math" panose="02040503050406030204" pitchFamily="18" charset="0"/>
                </a:endParaRPr>
              </a:p>
              <a:p>
                <a:endParaRPr lang="en-GB" sz="24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4F1BDA2-CB3E-4AAF-7B95-B6E91F0F3B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1923" y="5454308"/>
                <a:ext cx="3477097" cy="83099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10E46132-57E2-F657-10CF-E5AC0F38891A}"/>
              </a:ext>
            </a:extLst>
          </p:cNvPr>
          <p:cNvSpPr txBox="1">
            <a:spLocks/>
          </p:cNvSpPr>
          <p:nvPr/>
        </p:nvSpPr>
        <p:spPr>
          <a:xfrm>
            <a:off x="4876319" y="5043619"/>
            <a:ext cx="4267681" cy="438691"/>
          </a:xfrm>
          <a:prstGeom prst="rect">
            <a:avLst/>
          </a:prstGeom>
        </p:spPr>
        <p:txBody>
          <a:bodyPr/>
          <a:lstStyle>
            <a:lvl1pPr marL="0" indent="0" algn="l" defTabSz="342991" rtl="0" eaLnBrk="1" latinLnBrk="0" hangingPunct="1">
              <a:spcBef>
                <a:spcPct val="20000"/>
              </a:spcBef>
              <a:buFont typeface="Arial"/>
              <a:buNone/>
              <a:defRPr sz="1800" b="0" i="0" kern="1200" baseline="0">
                <a:solidFill>
                  <a:schemeClr val="tx1"/>
                </a:solidFill>
                <a:latin typeface="open sans" charset="0"/>
                <a:ea typeface="+mn-ea"/>
                <a:cs typeface="+mn-cs"/>
              </a:defRPr>
            </a:lvl1pPr>
            <a:lvl2pPr marL="557361" indent="-214370" algn="l" defTabSz="342991" rtl="0" eaLnBrk="1" latinLnBrk="0" hangingPunct="1">
              <a:spcBef>
                <a:spcPct val="20000"/>
              </a:spcBef>
              <a:buFont typeface="Arial"/>
              <a:buChar char="–"/>
              <a:defRPr sz="21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479" indent="-171496" algn="l" defTabSz="342991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470" indent="-171496" algn="l" defTabSz="342991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461" indent="-171496" algn="l" defTabSz="342991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6453" indent="-171496" algn="l" defTabSz="342991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444" indent="-171496" algn="l" defTabSz="342991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436" indent="-171496" algn="l" defTabSz="342991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427" indent="-171496" algn="l" defTabSz="342991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rgbClr val="00B050"/>
                </a:solidFill>
              </a:rPr>
              <a:t>Times to solve system for</a:t>
            </a:r>
          </a:p>
          <a:p>
            <a:r>
              <a:rPr lang="en-GB" sz="2000" dirty="0">
                <a:solidFill>
                  <a:srgbClr val="0070C0"/>
                </a:solidFill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3175669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/>
      <p:bldP spid="22" grpId="0"/>
      <p:bldP spid="23" grpId="0"/>
      <p:bldP spid="29" grpId="0"/>
      <p:bldP spid="30" grpId="0"/>
      <p:bldP spid="31" grpId="0"/>
      <p:bldP spid="3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A30937-2CB0-3C73-56A0-7B48F89229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34850D-3C16-DA69-00D2-CA65B7072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Turning a model diagram into ODEs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B6E555-2AA8-B983-E5CC-99C8EC1FD5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E6475D-BDED-4D62-A64C-203EC56ADB6A}" type="slidenum">
              <a:rPr lang="en-GB" smtClean="0"/>
              <a:t>21</a:t>
            </a:fld>
            <a:endParaRPr lang="en-GB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F5E1D52-6454-6079-71A8-7023F47666EF}"/>
              </a:ext>
            </a:extLst>
          </p:cNvPr>
          <p:cNvCxnSpPr>
            <a:cxnSpLocks/>
          </p:cNvCxnSpPr>
          <p:nvPr/>
        </p:nvCxnSpPr>
        <p:spPr>
          <a:xfrm>
            <a:off x="2026178" y="2049285"/>
            <a:ext cx="1718689" cy="0"/>
          </a:xfrm>
          <a:prstGeom prst="straightConnector1">
            <a:avLst/>
          </a:prstGeom>
          <a:ln w="38100"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F0E0E57-02E2-AF5D-BC13-01510621CCBD}"/>
              </a:ext>
            </a:extLst>
          </p:cNvPr>
          <p:cNvCxnSpPr>
            <a:cxnSpLocks/>
          </p:cNvCxnSpPr>
          <p:nvPr/>
        </p:nvCxnSpPr>
        <p:spPr>
          <a:xfrm>
            <a:off x="5418891" y="2049285"/>
            <a:ext cx="1718689" cy="0"/>
          </a:xfrm>
          <a:prstGeom prst="straightConnector1">
            <a:avLst/>
          </a:prstGeom>
          <a:ln w="38100"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B3F9F01-6BCD-E82F-5F9C-E32BC3E5AEDC}"/>
              </a:ext>
            </a:extLst>
          </p:cNvPr>
          <p:cNvSpPr txBox="1"/>
          <p:nvPr/>
        </p:nvSpPr>
        <p:spPr>
          <a:xfrm>
            <a:off x="5118133" y="2106437"/>
            <a:ext cx="2325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recovery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61A7BAB-D297-A98C-C9D0-9F41D0F27622}"/>
              </a:ext>
            </a:extLst>
          </p:cNvPr>
          <p:cNvSpPr txBox="1"/>
          <p:nvPr/>
        </p:nvSpPr>
        <p:spPr>
          <a:xfrm>
            <a:off x="869952" y="1707754"/>
            <a:ext cx="605790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GB" sz="3600" dirty="0"/>
              <a:t>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26D0A08-390C-5E3B-DDB0-0211A692C953}"/>
              </a:ext>
            </a:extLst>
          </p:cNvPr>
          <p:cNvSpPr txBox="1"/>
          <p:nvPr/>
        </p:nvSpPr>
        <p:spPr>
          <a:xfrm>
            <a:off x="4283187" y="1707754"/>
            <a:ext cx="605790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GB" sz="3600" dirty="0"/>
              <a:t>I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DB61D7C-DE9F-EF1E-14AB-FD585F0FB858}"/>
              </a:ext>
            </a:extLst>
          </p:cNvPr>
          <p:cNvSpPr txBox="1"/>
          <p:nvPr/>
        </p:nvSpPr>
        <p:spPr>
          <a:xfrm>
            <a:off x="7673230" y="1707754"/>
            <a:ext cx="605790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GB" sz="3600" dirty="0"/>
              <a:t>R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C949EB7-21F8-C2D0-7D78-91F32CF799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2814664"/>
            <a:ext cx="7647709" cy="438691"/>
          </a:xfrm>
        </p:spPr>
        <p:txBody>
          <a:bodyPr/>
          <a:lstStyle/>
          <a:p>
            <a:r>
              <a:rPr lang="en-GB" dirty="0"/>
              <a:t>A full ODE model specification has the following elements:</a:t>
            </a:r>
          </a:p>
          <a:p>
            <a:r>
              <a:rPr lang="en-GB" sz="2000" dirty="0"/>
              <a:t>	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89C0D40-6F32-6F8D-6244-10B349AFA2EB}"/>
                  </a:ext>
                </a:extLst>
              </p:cNvPr>
              <p:cNvSpPr txBox="1"/>
              <p:nvPr/>
            </p:nvSpPr>
            <p:spPr>
              <a:xfrm>
                <a:off x="2286000" y="1583652"/>
                <a:ext cx="11430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𝛽</m:t>
                      </m:r>
                      <m:f>
                        <m:fPr>
                          <m:type m:val="lin"/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num>
                        <m:den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89C0D40-6F32-6F8D-6244-10B349AFA2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0" y="1583652"/>
                <a:ext cx="1143000" cy="400110"/>
              </a:xfrm>
              <a:prstGeom prst="rect">
                <a:avLst/>
              </a:prstGeom>
              <a:blipFill>
                <a:blip r:embed="rId2"/>
                <a:stretch>
                  <a:fillRect t="-115625" b="-18125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E61472E-D2DD-A113-8F43-0BC09F69EBB8}"/>
                  </a:ext>
                </a:extLst>
              </p:cNvPr>
              <p:cNvSpPr txBox="1"/>
              <p:nvPr/>
            </p:nvSpPr>
            <p:spPr>
              <a:xfrm>
                <a:off x="5889615" y="1595035"/>
                <a:ext cx="77724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𝛾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E61472E-D2DD-A113-8F43-0BC09F69EB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9615" y="1595035"/>
                <a:ext cx="777240" cy="369332"/>
              </a:xfrm>
              <a:prstGeom prst="rect">
                <a:avLst/>
              </a:prstGeom>
              <a:blipFill>
                <a:blip r:embed="rId3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65669C02-4C00-F73E-88C7-D203D400B9B8}"/>
              </a:ext>
            </a:extLst>
          </p:cNvPr>
          <p:cNvSpPr txBox="1"/>
          <p:nvPr/>
        </p:nvSpPr>
        <p:spPr>
          <a:xfrm>
            <a:off x="1699927" y="2106437"/>
            <a:ext cx="2325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infection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1847B55-3091-DD0C-0F4B-DD4706C56CED}"/>
              </a:ext>
            </a:extLst>
          </p:cNvPr>
          <p:cNvGrpSpPr/>
          <p:nvPr/>
        </p:nvGrpSpPr>
        <p:grpSpPr>
          <a:xfrm>
            <a:off x="111903" y="3817347"/>
            <a:ext cx="4348193" cy="1427833"/>
            <a:chOff x="489947" y="3292087"/>
            <a:chExt cx="4348193" cy="142783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E0D57DC4-816A-E125-9AE9-3E4185B3ECC7}"/>
                    </a:ext>
                  </a:extLst>
                </p:cNvPr>
                <p:cNvSpPr txBox="1"/>
                <p:nvPr/>
              </p:nvSpPr>
              <p:spPr>
                <a:xfrm>
                  <a:off x="489949" y="3292087"/>
                  <a:ext cx="1018309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type m:val="lin"/>
                            <m:ctrlPr>
                              <a:rPr lang="en-GB" sz="24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24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𝑑𝑆</m:t>
                            </m:r>
                          </m:num>
                          <m:den>
                            <m:r>
                              <a:rPr lang="en-GB" sz="24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𝑑𝑡</m:t>
                            </m:r>
                          </m:den>
                        </m:f>
                      </m:oMath>
                    </m:oMathPara>
                  </a14:m>
                  <a:endParaRPr lang="en-GB" sz="2400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E0D57DC4-816A-E125-9AE9-3E4185B3ECC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9949" y="3292087"/>
                  <a:ext cx="1018309" cy="461665"/>
                </a:xfrm>
                <a:prstGeom prst="rect">
                  <a:avLst/>
                </a:prstGeom>
                <a:blipFill>
                  <a:blip r:embed="rId4"/>
                  <a:stretch>
                    <a:fillRect l="-11111" t="-127027" r="-1235" b="-194595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ABE7E047-C2F1-06E4-A7D2-3E673391F39B}"/>
                    </a:ext>
                  </a:extLst>
                </p:cNvPr>
                <p:cNvSpPr txBox="1"/>
                <p:nvPr/>
              </p:nvSpPr>
              <p:spPr>
                <a:xfrm>
                  <a:off x="489948" y="3775171"/>
                  <a:ext cx="1018309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type m:val="lin"/>
                            <m:ctrlPr>
                              <a:rPr lang="en-GB" sz="24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24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𝑑𝐼</m:t>
                            </m:r>
                          </m:num>
                          <m:den>
                            <m:r>
                              <a:rPr lang="en-GB" sz="24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𝑑𝑡</m:t>
                            </m:r>
                          </m:den>
                        </m:f>
                      </m:oMath>
                    </m:oMathPara>
                  </a14:m>
                  <a:endParaRPr lang="en-GB" sz="2400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ABE7E047-C2F1-06E4-A7D2-3E673391F39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9948" y="3775171"/>
                  <a:ext cx="1018309" cy="461665"/>
                </a:xfrm>
                <a:prstGeom prst="rect">
                  <a:avLst/>
                </a:prstGeom>
                <a:blipFill>
                  <a:blip r:embed="rId5"/>
                  <a:stretch>
                    <a:fillRect l="-12346" t="-127027" b="-194595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45F76076-7E0C-8B1C-1AEA-5E46C3D613AD}"/>
                    </a:ext>
                  </a:extLst>
                </p:cNvPr>
                <p:cNvSpPr txBox="1"/>
                <p:nvPr/>
              </p:nvSpPr>
              <p:spPr>
                <a:xfrm>
                  <a:off x="489947" y="4258255"/>
                  <a:ext cx="1018309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type m:val="lin"/>
                            <m:ctrlPr>
                              <a:rPr lang="en-GB" sz="24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24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𝑑𝑅</m:t>
                            </m:r>
                          </m:num>
                          <m:den>
                            <m:r>
                              <a:rPr lang="en-GB" sz="24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𝑑𝑡</m:t>
                            </m:r>
                          </m:den>
                        </m:f>
                      </m:oMath>
                    </m:oMathPara>
                  </a14:m>
                  <a:endParaRPr lang="en-GB" sz="2400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45F76076-7E0C-8B1C-1AEA-5E46C3D613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9947" y="4258255"/>
                  <a:ext cx="1018309" cy="461665"/>
                </a:xfrm>
                <a:prstGeom prst="rect">
                  <a:avLst/>
                </a:prstGeom>
                <a:blipFill>
                  <a:blip r:embed="rId6"/>
                  <a:stretch>
                    <a:fillRect l="-8642" t="-124324" r="-3704" b="-194595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20B1E92E-F54B-E58A-9CAB-0E1B93B4ED4B}"/>
                    </a:ext>
                  </a:extLst>
                </p:cNvPr>
                <p:cNvSpPr txBox="1"/>
                <p:nvPr/>
              </p:nvSpPr>
              <p:spPr>
                <a:xfrm>
                  <a:off x="1221491" y="3292087"/>
                  <a:ext cx="1018309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en-GB" sz="2400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20B1E92E-F54B-E58A-9CAB-0E1B93B4ED4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21491" y="3292087"/>
                  <a:ext cx="1018309" cy="46166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87272909-2F45-7897-D2BB-067512C38843}"/>
                    </a:ext>
                  </a:extLst>
                </p:cNvPr>
                <p:cNvSpPr txBox="1"/>
                <p:nvPr/>
              </p:nvSpPr>
              <p:spPr>
                <a:xfrm>
                  <a:off x="1221490" y="3775170"/>
                  <a:ext cx="1018309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en-GB" sz="2400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87272909-2F45-7897-D2BB-067512C3884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21490" y="3775170"/>
                  <a:ext cx="1018309" cy="46166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FF52ADA1-7C34-4D6C-F6DD-9AAF8B1A7818}"/>
                    </a:ext>
                  </a:extLst>
                </p:cNvPr>
                <p:cNvSpPr txBox="1"/>
                <p:nvPr/>
              </p:nvSpPr>
              <p:spPr>
                <a:xfrm>
                  <a:off x="1218920" y="4257044"/>
                  <a:ext cx="1018309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en-GB" sz="2400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FF52ADA1-7C34-4D6C-F6DD-9AAF8B1A781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18920" y="4257044"/>
                  <a:ext cx="1018309" cy="46166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7973FE45-1767-1C49-D1D7-BC8202D1DB11}"/>
                    </a:ext>
                  </a:extLst>
                </p:cNvPr>
                <p:cNvSpPr txBox="1"/>
                <p:nvPr/>
              </p:nvSpPr>
              <p:spPr>
                <a:xfrm>
                  <a:off x="2026178" y="3292087"/>
                  <a:ext cx="1601420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GB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en-GB" sz="24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type m:val="lin"/>
                                <m:ctrlPr>
                                  <a:rPr lang="en-GB" sz="24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24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  <m:r>
                                  <a:rPr lang="en-GB" sz="24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𝐼</m:t>
                                </m:r>
                              </m:num>
                              <m:den>
                                <m:r>
                                  <a:rPr lang="en-GB" sz="24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𝑁</m:t>
                                </m:r>
                              </m:den>
                            </m:f>
                          </m:e>
                        </m:d>
                        <m:r>
                          <a:rPr lang="en-GB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oMath>
                    </m:oMathPara>
                  </a14:m>
                  <a:endParaRPr lang="en-GB" sz="2400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7973FE45-1767-1C49-D1D7-BC8202D1DB1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26178" y="3292087"/>
                  <a:ext cx="1601420" cy="461665"/>
                </a:xfrm>
                <a:prstGeom prst="rect">
                  <a:avLst/>
                </a:prstGeom>
                <a:blipFill>
                  <a:blip r:embed="rId8"/>
                  <a:stretch>
                    <a:fillRect t="-127027" b="-194595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7A8FF54D-3439-A3C4-8AE0-69488033AEF9}"/>
                    </a:ext>
                  </a:extLst>
                </p:cNvPr>
                <p:cNvSpPr txBox="1"/>
                <p:nvPr/>
              </p:nvSpPr>
              <p:spPr>
                <a:xfrm>
                  <a:off x="2000484" y="3783645"/>
                  <a:ext cx="1601420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GB" sz="24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type m:val="lin"/>
                                <m:ctrlPr>
                                  <a:rPr lang="en-GB" sz="24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24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  <m:r>
                                  <a:rPr lang="en-GB" sz="24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𝐼</m:t>
                                </m:r>
                              </m:num>
                              <m:den>
                                <m:r>
                                  <a:rPr lang="en-GB" sz="24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𝑁</m:t>
                                </m:r>
                              </m:den>
                            </m:f>
                          </m:e>
                        </m:d>
                        <m:r>
                          <a:rPr lang="en-GB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oMath>
                    </m:oMathPara>
                  </a14:m>
                  <a:endParaRPr lang="en-GB" sz="2400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7A8FF54D-3439-A3C4-8AE0-69488033AE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00484" y="3783645"/>
                  <a:ext cx="1601420" cy="461665"/>
                </a:xfrm>
                <a:prstGeom prst="rect">
                  <a:avLst/>
                </a:prstGeom>
                <a:blipFill>
                  <a:blip r:embed="rId9"/>
                  <a:stretch>
                    <a:fillRect l="-1575" t="-127027" b="-194595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7EBF207F-E3CC-0B63-0308-4DE8091BC58A}"/>
                    </a:ext>
                  </a:extLst>
                </p:cNvPr>
                <p:cNvSpPr txBox="1"/>
                <p:nvPr/>
              </p:nvSpPr>
              <p:spPr>
                <a:xfrm>
                  <a:off x="3236720" y="3784732"/>
                  <a:ext cx="1601420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GB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 </m:t>
                        </m:r>
                        <m:r>
                          <a:rPr lang="en-GB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  <m:r>
                          <a:rPr lang="en-GB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</m:oMath>
                    </m:oMathPara>
                  </a14:m>
                  <a:endParaRPr lang="en-GB" sz="2400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7EBF207F-E3CC-0B63-0308-4DE8091BC5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36720" y="3784732"/>
                  <a:ext cx="1601420" cy="461665"/>
                </a:xfrm>
                <a:prstGeom prst="rect">
                  <a:avLst/>
                </a:prstGeom>
                <a:blipFill>
                  <a:blip r:embed="rId10"/>
                  <a:stretch>
                    <a:fillRect b="-21622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BF2DF3AB-0344-D4AC-37ED-5C17ADDFA37C}"/>
                    </a:ext>
                  </a:extLst>
                </p:cNvPr>
                <p:cNvSpPr txBox="1"/>
                <p:nvPr/>
              </p:nvSpPr>
              <p:spPr>
                <a:xfrm>
                  <a:off x="2026178" y="4235624"/>
                  <a:ext cx="1601420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GB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  <m:r>
                          <a:rPr lang="en-GB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</m:oMath>
                    </m:oMathPara>
                  </a14:m>
                  <a:endParaRPr lang="en-GB" sz="2400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BF2DF3AB-0344-D4AC-37ED-5C17ADDFA37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26178" y="4235624"/>
                  <a:ext cx="1601420" cy="461665"/>
                </a:xfrm>
                <a:prstGeom prst="rect">
                  <a:avLst/>
                </a:prstGeom>
                <a:blipFill>
                  <a:blip r:embed="rId11"/>
                  <a:stretch>
                    <a:fillRect l="-2362" b="-15789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70A5483-1B8C-888E-AD2A-2354B8E49000}"/>
                  </a:ext>
                </a:extLst>
              </p:cNvPr>
              <p:cNvSpPr txBox="1"/>
              <p:nvPr/>
            </p:nvSpPr>
            <p:spPr>
              <a:xfrm>
                <a:off x="827368" y="5276100"/>
                <a:ext cx="253426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2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GB" sz="2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GB" sz="2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  <m:r>
                        <a:rPr lang="en-GB" sz="2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GB" sz="2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</m:t>
                      </m:r>
                      <m:r>
                        <a:rPr lang="en-GB" sz="2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GB" sz="2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GB" sz="24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70A5483-1B8C-888E-AD2A-2354B8E490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368" y="5276100"/>
                <a:ext cx="2534260" cy="461665"/>
              </a:xfrm>
              <a:prstGeom prst="rect">
                <a:avLst/>
              </a:prstGeom>
              <a:blipFill>
                <a:blip r:embed="rId12"/>
                <a:stretch>
                  <a:fillRect l="-5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C10BA47-9FAA-D84F-FEE4-AD5F4B90D674}"/>
                  </a:ext>
                </a:extLst>
              </p:cNvPr>
              <p:cNvSpPr txBox="1"/>
              <p:nvPr/>
            </p:nvSpPr>
            <p:spPr>
              <a:xfrm>
                <a:off x="4801923" y="3754907"/>
                <a:ext cx="2448959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400" dirty="0">
                    <a:solidFill>
                      <a:schemeClr val="accent5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2400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GB" sz="2400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GB" sz="2400" i="1">
                        <a:solidFill>
                          <a:schemeClr val="accent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GB" sz="2400" b="0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9,999</m:t>
                    </m:r>
                  </m:oMath>
                </a14:m>
                <a:endParaRPr lang="en-GB" sz="2400" i="1" dirty="0">
                  <a:solidFill>
                    <a:schemeClr val="accent5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GB" sz="2400" dirty="0">
                    <a:solidFill>
                      <a:schemeClr val="accent5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2400" i="1">
                        <a:solidFill>
                          <a:schemeClr val="accent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GB" sz="2400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GB" sz="2400" b="0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GB" sz="2400" i="1">
                        <a:solidFill>
                          <a:schemeClr val="accent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GB" sz="2400" b="0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endParaRPr lang="en-GB" sz="2400" i="1" dirty="0">
                  <a:solidFill>
                    <a:schemeClr val="accent5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GB" sz="2400" dirty="0">
                    <a:solidFill>
                      <a:schemeClr val="accent5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2400" i="1">
                        <a:solidFill>
                          <a:schemeClr val="accent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en-GB" sz="2400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GB" sz="2400" i="1">
                        <a:solidFill>
                          <a:schemeClr val="accent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GB" sz="2400" b="0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endParaRPr lang="en-GB" sz="2400" dirty="0">
                  <a:solidFill>
                    <a:schemeClr val="accent5"/>
                  </a:solidFill>
                  <a:ea typeface="Cambria Math" panose="02040503050406030204" pitchFamily="18" charset="0"/>
                </a:endParaRPr>
              </a:p>
              <a:p>
                <a:endParaRPr lang="en-GB" sz="24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C10BA47-9FAA-D84F-FEE4-AD5F4B90D6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1923" y="3754907"/>
                <a:ext cx="2448959" cy="156966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7F7F71A8-3548-ED24-64FB-A03F6FE67E03}"/>
              </a:ext>
            </a:extLst>
          </p:cNvPr>
          <p:cNvSpPr txBox="1">
            <a:spLocks/>
          </p:cNvSpPr>
          <p:nvPr/>
        </p:nvSpPr>
        <p:spPr>
          <a:xfrm>
            <a:off x="111902" y="3424879"/>
            <a:ext cx="5135507" cy="438691"/>
          </a:xfrm>
          <a:prstGeom prst="rect">
            <a:avLst/>
          </a:prstGeom>
        </p:spPr>
        <p:txBody>
          <a:bodyPr/>
          <a:lstStyle>
            <a:lvl1pPr marL="0" indent="0" algn="l" defTabSz="342991" rtl="0" eaLnBrk="1" latinLnBrk="0" hangingPunct="1">
              <a:spcBef>
                <a:spcPct val="20000"/>
              </a:spcBef>
              <a:buFont typeface="Arial"/>
              <a:buNone/>
              <a:defRPr sz="1800" b="0" i="0" kern="1200" baseline="0">
                <a:solidFill>
                  <a:schemeClr val="tx1"/>
                </a:solidFill>
                <a:latin typeface="open sans" charset="0"/>
                <a:ea typeface="+mn-ea"/>
                <a:cs typeface="+mn-cs"/>
              </a:defRPr>
            </a:lvl1pPr>
            <a:lvl2pPr marL="557361" indent="-214370" algn="l" defTabSz="342991" rtl="0" eaLnBrk="1" latinLnBrk="0" hangingPunct="1">
              <a:spcBef>
                <a:spcPct val="20000"/>
              </a:spcBef>
              <a:buFont typeface="Arial"/>
              <a:buChar char="–"/>
              <a:defRPr sz="21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479" indent="-171496" algn="l" defTabSz="342991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470" indent="-171496" algn="l" defTabSz="342991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461" indent="-171496" algn="l" defTabSz="342991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6453" indent="-171496" algn="l" defTabSz="342991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444" indent="-171496" algn="l" defTabSz="342991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436" indent="-171496" algn="l" defTabSz="342991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427" indent="-171496" algn="l" defTabSz="342991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rgbClr val="7030A0"/>
                </a:solidFill>
              </a:rPr>
              <a:t>System of ordinary differential equations</a:t>
            </a:r>
          </a:p>
          <a:p>
            <a:r>
              <a:rPr lang="en-GB" sz="2000" dirty="0">
                <a:solidFill>
                  <a:srgbClr val="7030A0"/>
                </a:solidFill>
              </a:rPr>
              <a:t>	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7C43FCB8-64EA-6ECF-130B-BC022ECF9BDF}"/>
              </a:ext>
            </a:extLst>
          </p:cNvPr>
          <p:cNvSpPr txBox="1">
            <a:spLocks/>
          </p:cNvSpPr>
          <p:nvPr/>
        </p:nvSpPr>
        <p:spPr>
          <a:xfrm>
            <a:off x="4876320" y="3432044"/>
            <a:ext cx="1971289" cy="438691"/>
          </a:xfrm>
          <a:prstGeom prst="rect">
            <a:avLst/>
          </a:prstGeom>
        </p:spPr>
        <p:txBody>
          <a:bodyPr/>
          <a:lstStyle>
            <a:lvl1pPr marL="0" indent="0" algn="l" defTabSz="342991" rtl="0" eaLnBrk="1" latinLnBrk="0" hangingPunct="1">
              <a:spcBef>
                <a:spcPct val="20000"/>
              </a:spcBef>
              <a:buFont typeface="Arial"/>
              <a:buNone/>
              <a:defRPr sz="1800" b="0" i="0" kern="1200" baseline="0">
                <a:solidFill>
                  <a:schemeClr val="tx1"/>
                </a:solidFill>
                <a:latin typeface="open sans" charset="0"/>
                <a:ea typeface="+mn-ea"/>
                <a:cs typeface="+mn-cs"/>
              </a:defRPr>
            </a:lvl1pPr>
            <a:lvl2pPr marL="557361" indent="-214370" algn="l" defTabSz="342991" rtl="0" eaLnBrk="1" latinLnBrk="0" hangingPunct="1">
              <a:spcBef>
                <a:spcPct val="20000"/>
              </a:spcBef>
              <a:buFont typeface="Arial"/>
              <a:buChar char="–"/>
              <a:defRPr sz="21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479" indent="-171496" algn="l" defTabSz="342991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470" indent="-171496" algn="l" defTabSz="342991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461" indent="-171496" algn="l" defTabSz="342991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6453" indent="-171496" algn="l" defTabSz="342991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444" indent="-171496" algn="l" defTabSz="342991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436" indent="-171496" algn="l" defTabSz="342991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427" indent="-171496" algn="l" defTabSz="342991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accent5"/>
                </a:solidFill>
              </a:rPr>
              <a:t>Initial conditions</a:t>
            </a:r>
          </a:p>
          <a:p>
            <a:r>
              <a:rPr lang="en-GB" sz="2000" dirty="0">
                <a:solidFill>
                  <a:schemeClr val="accent5"/>
                </a:solidFill>
              </a:rPr>
              <a:t>	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431887C3-34C0-C742-92E6-7EA361D6E58F}"/>
              </a:ext>
            </a:extLst>
          </p:cNvPr>
          <p:cNvSpPr txBox="1">
            <a:spLocks/>
          </p:cNvSpPr>
          <p:nvPr/>
        </p:nvSpPr>
        <p:spPr>
          <a:xfrm>
            <a:off x="7119263" y="3429039"/>
            <a:ext cx="1971289" cy="438691"/>
          </a:xfrm>
          <a:prstGeom prst="rect">
            <a:avLst/>
          </a:prstGeom>
        </p:spPr>
        <p:txBody>
          <a:bodyPr/>
          <a:lstStyle>
            <a:lvl1pPr marL="0" indent="0" algn="l" defTabSz="342991" rtl="0" eaLnBrk="1" latinLnBrk="0" hangingPunct="1">
              <a:spcBef>
                <a:spcPct val="20000"/>
              </a:spcBef>
              <a:buFont typeface="Arial"/>
              <a:buNone/>
              <a:defRPr sz="1800" b="0" i="0" kern="1200" baseline="0">
                <a:solidFill>
                  <a:schemeClr val="tx1"/>
                </a:solidFill>
                <a:latin typeface="open sans" charset="0"/>
                <a:ea typeface="+mn-ea"/>
                <a:cs typeface="+mn-cs"/>
              </a:defRPr>
            </a:lvl1pPr>
            <a:lvl2pPr marL="557361" indent="-214370" algn="l" defTabSz="342991" rtl="0" eaLnBrk="1" latinLnBrk="0" hangingPunct="1">
              <a:spcBef>
                <a:spcPct val="20000"/>
              </a:spcBef>
              <a:buFont typeface="Arial"/>
              <a:buChar char="–"/>
              <a:defRPr sz="21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479" indent="-171496" algn="l" defTabSz="342991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470" indent="-171496" algn="l" defTabSz="342991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461" indent="-171496" algn="l" defTabSz="342991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6453" indent="-171496" algn="l" defTabSz="342991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444" indent="-171496" algn="l" defTabSz="342991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436" indent="-171496" algn="l" defTabSz="342991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427" indent="-171496" algn="l" defTabSz="342991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rgbClr val="0070C0"/>
                </a:solidFill>
              </a:rPr>
              <a:t>Parameters</a:t>
            </a:r>
          </a:p>
          <a:p>
            <a:r>
              <a:rPr lang="en-GB" sz="2000" dirty="0">
                <a:solidFill>
                  <a:srgbClr val="0070C0"/>
                </a:solidFill>
              </a:rPr>
              <a:t>	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E8EADE8-E826-1787-3927-4A8C7014C69D}"/>
                  </a:ext>
                </a:extLst>
              </p:cNvPr>
              <p:cNvSpPr txBox="1"/>
              <p:nvPr/>
            </p:nvSpPr>
            <p:spPr>
              <a:xfrm>
                <a:off x="7054540" y="3795176"/>
                <a:ext cx="2448959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400" dirty="0">
                    <a:solidFill>
                      <a:schemeClr val="accent5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GB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=0.8</m:t>
                    </m:r>
                  </m:oMath>
                </a14:m>
                <a:endParaRPr lang="en-GB" sz="2400" i="1" dirty="0">
                  <a:solidFill>
                    <a:srgbClr val="0070C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GB" sz="2400" dirty="0">
                    <a:solidFill>
                      <a:srgbClr val="0070C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GB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</m:t>
                    </m:r>
                  </m:oMath>
                </a14:m>
                <a:endParaRPr lang="en-GB" sz="2400" dirty="0">
                  <a:solidFill>
                    <a:srgbClr val="0070C0"/>
                  </a:solidFill>
                  <a:ea typeface="Cambria Math" panose="02040503050406030204" pitchFamily="18" charset="0"/>
                </a:endParaRPr>
              </a:p>
              <a:p>
                <a:endParaRPr lang="en-GB" sz="24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E8EADE8-E826-1787-3927-4A8C7014C6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4540" y="3795176"/>
                <a:ext cx="2448959" cy="1200329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651C2CA-C23C-78A1-88FB-D852D1B8FA19}"/>
                  </a:ext>
                </a:extLst>
              </p:cNvPr>
              <p:cNvSpPr txBox="1"/>
              <p:nvPr/>
            </p:nvSpPr>
            <p:spPr>
              <a:xfrm>
                <a:off x="4801923" y="5454308"/>
                <a:ext cx="347709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400" dirty="0">
                    <a:solidFill>
                      <a:srgbClr val="00B05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GB" sz="24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∈{0, 1, 2, …, 60}</m:t>
                    </m:r>
                  </m:oMath>
                </a14:m>
                <a:endParaRPr lang="en-GB" sz="2400" dirty="0">
                  <a:solidFill>
                    <a:srgbClr val="00B050"/>
                  </a:solidFill>
                  <a:ea typeface="Cambria Math" panose="02040503050406030204" pitchFamily="18" charset="0"/>
                </a:endParaRPr>
              </a:p>
              <a:p>
                <a:endParaRPr lang="en-GB" sz="24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651C2CA-C23C-78A1-88FB-D852D1B8FA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1923" y="5454308"/>
                <a:ext cx="3477097" cy="83099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B7DC9AF9-4F73-8D9E-EB49-A83540AC401D}"/>
              </a:ext>
            </a:extLst>
          </p:cNvPr>
          <p:cNvSpPr txBox="1">
            <a:spLocks/>
          </p:cNvSpPr>
          <p:nvPr/>
        </p:nvSpPr>
        <p:spPr>
          <a:xfrm>
            <a:off x="4876319" y="5043619"/>
            <a:ext cx="4267681" cy="438691"/>
          </a:xfrm>
          <a:prstGeom prst="rect">
            <a:avLst/>
          </a:prstGeom>
        </p:spPr>
        <p:txBody>
          <a:bodyPr/>
          <a:lstStyle>
            <a:lvl1pPr marL="0" indent="0" algn="l" defTabSz="342991" rtl="0" eaLnBrk="1" latinLnBrk="0" hangingPunct="1">
              <a:spcBef>
                <a:spcPct val="20000"/>
              </a:spcBef>
              <a:buFont typeface="Arial"/>
              <a:buNone/>
              <a:defRPr sz="1800" b="0" i="0" kern="1200" baseline="0">
                <a:solidFill>
                  <a:schemeClr val="tx1"/>
                </a:solidFill>
                <a:latin typeface="open sans" charset="0"/>
                <a:ea typeface="+mn-ea"/>
                <a:cs typeface="+mn-cs"/>
              </a:defRPr>
            </a:lvl1pPr>
            <a:lvl2pPr marL="557361" indent="-214370" algn="l" defTabSz="342991" rtl="0" eaLnBrk="1" latinLnBrk="0" hangingPunct="1">
              <a:spcBef>
                <a:spcPct val="20000"/>
              </a:spcBef>
              <a:buFont typeface="Arial"/>
              <a:buChar char="–"/>
              <a:defRPr sz="21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479" indent="-171496" algn="l" defTabSz="342991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470" indent="-171496" algn="l" defTabSz="342991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461" indent="-171496" algn="l" defTabSz="342991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6453" indent="-171496" algn="l" defTabSz="342991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444" indent="-171496" algn="l" defTabSz="342991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436" indent="-171496" algn="l" defTabSz="342991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427" indent="-171496" algn="l" defTabSz="342991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rgbClr val="00B050"/>
                </a:solidFill>
              </a:rPr>
              <a:t>Times to solve system for</a:t>
            </a:r>
          </a:p>
          <a:p>
            <a:r>
              <a:rPr lang="en-GB" sz="2000" dirty="0">
                <a:solidFill>
                  <a:srgbClr val="0070C0"/>
                </a:solidFill>
              </a:rPr>
              <a:t>	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E5D3FD0B-91FF-FB59-97BC-C18B512E9A6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695252" y="2532920"/>
            <a:ext cx="5753495" cy="4189038"/>
          </a:xfrm>
          <a:prstGeom prst="rect">
            <a:avLst/>
          </a:prstGeom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16742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0" y="2931836"/>
            <a:ext cx="9144000" cy="994327"/>
          </a:xfrm>
          <a:prstGeom prst="rect">
            <a:avLst/>
          </a:prstGeom>
        </p:spPr>
        <p:txBody>
          <a:bodyPr/>
          <a:lstStyle/>
          <a:p>
            <a:pPr marL="0" lvl="0" indent="0">
              <a:buNone/>
            </a:pPr>
            <a:r>
              <a:rPr lang="en-GB" sz="4000" dirty="0">
                <a:solidFill>
                  <a:schemeClr val="tx2"/>
                </a:solidFill>
              </a:rPr>
              <a:t>Solving ODE models in R</a:t>
            </a:r>
            <a:br>
              <a:rPr lang="en-GB" sz="4000" dirty="0">
                <a:solidFill>
                  <a:schemeClr val="tx2"/>
                </a:solidFill>
              </a:rPr>
            </a:br>
            <a:r>
              <a:rPr lang="en-GB" sz="4000" dirty="0">
                <a:solidFill>
                  <a:schemeClr val="tx2"/>
                </a:solidFill>
              </a:rPr>
              <a:t>with the </a:t>
            </a:r>
            <a:r>
              <a:rPr lang="en-GB" sz="4000" dirty="0" err="1">
                <a:solidFill>
                  <a:schemeClr val="tx2"/>
                </a:solidFill>
                <a:latin typeface="Lucida Console" panose="020B0609040504020204" pitchFamily="49" charset="0"/>
              </a:rPr>
              <a:t>deSolve</a:t>
            </a:r>
            <a:r>
              <a:rPr lang="en-GB" sz="4000" dirty="0">
                <a:solidFill>
                  <a:schemeClr val="tx2"/>
                </a:solidFill>
              </a:rPr>
              <a:t> package</a:t>
            </a:r>
            <a:endParaRPr sz="4000" dirty="0">
              <a:solidFill>
                <a:schemeClr val="tx2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B9AE6E-8474-9F67-A13B-EE1F524981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52180-79F4-15FF-19E8-719B39A6D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Using the R package </a:t>
            </a:r>
            <a:r>
              <a:rPr lang="en-GB" dirty="0" err="1">
                <a:latin typeface="Lucida Console" panose="020B0609040504020204" pitchFamily="49" charset="0"/>
              </a:rPr>
              <a:t>deSolve</a:t>
            </a:r>
            <a:endParaRPr lang="en-US" dirty="0">
              <a:latin typeface="Lucida Console" panose="020B0609040504020204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62E92F-97D8-2D70-9627-F8850048B7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buFont typeface="Arial" panose="020B0604020202020204" pitchFamily="34" charset="0"/>
              <a:buChar char="•"/>
            </a:pPr>
            <a:r>
              <a:rPr lang="en-GB" sz="2400" dirty="0"/>
              <a:t>R package which can numerically solve ODEs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2400" dirty="0"/>
              <a:t>Provides the function </a:t>
            </a:r>
            <a:r>
              <a:rPr lang="en-GB" sz="2000" dirty="0">
                <a:latin typeface="Courier"/>
              </a:rPr>
              <a:t>ode()</a:t>
            </a:r>
            <a:r>
              <a:rPr lang="en-GB" sz="2400" dirty="0"/>
              <a:t> to solve your model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2400" dirty="0"/>
              <a:t>You provide to </a:t>
            </a:r>
            <a:r>
              <a:rPr lang="en-GB" sz="2000" dirty="0">
                <a:latin typeface="Courier"/>
              </a:rPr>
              <a:t>ode()</a:t>
            </a:r>
            <a:r>
              <a:rPr lang="en-GB" sz="2000" dirty="0">
                <a:ea typeface="Open Sans" panose="020B0606030504020204" pitchFamily="34" charset="0"/>
                <a:cs typeface="Open Sans" panose="020B0606030504020204" pitchFamily="34" charset="0"/>
              </a:rPr>
              <a:t>:</a:t>
            </a:r>
            <a:endParaRPr lang="en-GB" sz="2400" dirty="0"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lvl="2">
              <a:buFont typeface="Arial" panose="020B0604020202020204" pitchFamily="34" charset="0"/>
              <a:buChar char="•"/>
            </a:pPr>
            <a:r>
              <a:rPr lang="en-GB" sz="2000" dirty="0">
                <a:latin typeface="Courier"/>
              </a:rPr>
              <a:t>y</a:t>
            </a:r>
            <a:r>
              <a:rPr lang="en-GB" sz="2000" dirty="0"/>
              <a:t>, initial conditions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GB" sz="2000" dirty="0">
                <a:latin typeface="Courier"/>
              </a:rPr>
              <a:t>times</a:t>
            </a:r>
            <a:r>
              <a:rPr lang="en-GB" sz="2000" dirty="0"/>
              <a:t>, time points to solve the system for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GB" sz="2000" dirty="0">
                <a:latin typeface="Courier"/>
              </a:rPr>
              <a:t>parms</a:t>
            </a:r>
            <a:r>
              <a:rPr lang="en-GB" sz="2000" dirty="0"/>
              <a:t>, parameters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GB" sz="2000" dirty="0" err="1">
                <a:latin typeface="Courier"/>
              </a:rPr>
              <a:t>func</a:t>
            </a:r>
            <a:r>
              <a:rPr lang="en-GB" sz="2000" dirty="0"/>
              <a:t>, the system of ODEs as an R function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GB" sz="2000" dirty="0"/>
              <a:t>(optionally, others we will discuss later…)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000000"/>
                </a:solidFill>
                <a:latin typeface="Courier"/>
              </a:rPr>
              <a:t>ode()</a:t>
            </a:r>
            <a:r>
              <a:rPr lang="en-GB" sz="2400" dirty="0"/>
              <a:t> returns a matrix with numerical solutions to the ODEs and the times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374E4B-D905-D2C2-17E1-E4C819E4FD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E6475D-BDED-4D62-A64C-203EC56ADB6A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42642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931C5F-8EFA-513D-C275-D78B588530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FE69749C-D4EF-85E4-9C5A-66D0A50C6C61}"/>
                  </a:ext>
                </a:extLst>
              </p:cNvPr>
              <p:cNvSpPr>
                <a:spLocks noGrp="1"/>
              </p:cNvSpPr>
              <p:nvPr>
                <p:ph idx="1" hasCustomPrompt="1"/>
              </p:nvPr>
            </p:nvSpPr>
            <p:spPr>
              <a:xfrm>
                <a:off x="457200" y="1477817"/>
                <a:ext cx="8229600" cy="3769591"/>
              </a:xfrm>
            </p:spPr>
            <p:txBody>
              <a:bodyPr/>
              <a:lstStyle/>
              <a:p>
                <a:pPr marL="342991" lvl="1" indent="0">
                  <a:buNone/>
                </a:pPr>
                <a:r>
                  <a:rPr dirty="0"/>
                  <a:t>Individuals are either susceptible or infected</a:t>
                </a:r>
                <a:r>
                  <a:rPr lang="en-GB" dirty="0"/>
                  <a:t>:</a:t>
                </a:r>
              </a:p>
              <a:p>
                <a:pPr lvl="1"/>
                <a:endParaRPr lang="en-GB" dirty="0"/>
              </a:p>
              <a:p>
                <a:pPr lvl="1"/>
                <a:endParaRPr lang="en-GB" dirty="0"/>
              </a:p>
              <a:p>
                <a:pPr lvl="1"/>
                <a:endParaRPr lang="en-GB" dirty="0"/>
              </a:p>
              <a:p>
                <a:pPr lvl="1"/>
                <a:endParaRPr lang="en-GB" dirty="0"/>
              </a:p>
              <a:p>
                <a:pPr lvl="1"/>
                <a:endParaRPr lang="en-GB" dirty="0"/>
              </a:p>
              <a:p>
                <a:pPr marL="342991" lvl="1" indent="0">
                  <a:buNone/>
                </a:pPr>
                <a:endParaRPr dirty="0"/>
              </a:p>
              <a:p>
                <a:pPr marL="342991" lvl="1" indent="0">
                  <a:buNone/>
                </a:pPr>
                <a:r>
                  <a:rPr dirty="0"/>
                  <a:t>Susceptible individuals become infected via transmission rate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dirty="0"/>
                  <a:t>.</a:t>
                </a:r>
              </a:p>
              <a:p>
                <a:pPr marL="0" lvl="0" indent="0">
                  <a:buNone/>
                </a:pPr>
                <a:endParaRPr dirty="0"/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FE69749C-D4EF-85E4-9C5A-66D0A50C6C6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 hasCustomPrompt="1"/>
              </p:nvPr>
            </p:nvSpPr>
            <p:spPr>
              <a:xfrm>
                <a:off x="457200" y="1477817"/>
                <a:ext cx="8229600" cy="3769591"/>
              </a:xfrm>
              <a:blipFill>
                <a:blip r:embed="rId2"/>
                <a:stretch>
                  <a:fillRect t="-100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11132573-344D-68A4-7F99-B367ECEAB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Susceptible Infected (SI) model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8A9BA48-EC5A-5BFE-B8FE-C90824BDB7C9}"/>
              </a:ext>
            </a:extLst>
          </p:cNvPr>
          <p:cNvSpPr/>
          <p:nvPr/>
        </p:nvSpPr>
        <p:spPr>
          <a:xfrm>
            <a:off x="2715455" y="2572962"/>
            <a:ext cx="1034911" cy="974034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S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93D1B7A-C117-C94E-778E-ECAE69F064F5}"/>
              </a:ext>
            </a:extLst>
          </p:cNvPr>
          <p:cNvCxnSpPr>
            <a:cxnSpLocks/>
          </p:cNvCxnSpPr>
          <p:nvPr/>
        </p:nvCxnSpPr>
        <p:spPr>
          <a:xfrm>
            <a:off x="4075043" y="3091069"/>
            <a:ext cx="795130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0A0D33D-6EF0-62BB-17EA-4C6E195A3DC7}"/>
                  </a:ext>
                </a:extLst>
              </p:cNvPr>
              <p:cNvSpPr txBox="1"/>
              <p:nvPr/>
            </p:nvSpPr>
            <p:spPr>
              <a:xfrm>
                <a:off x="4010438" y="2572962"/>
                <a:ext cx="94918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f>
                        <m:fPr>
                          <m:type m:val="lin"/>
                          <m:ctrlPr>
                            <a:rPr lang="en-GB" sz="20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0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</m:num>
                        <m:den>
                          <m:r>
                            <a:rPr lang="en-GB" sz="20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E6E22C2-4B9A-674F-B07F-92F3838152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0438" y="2572962"/>
                <a:ext cx="949187" cy="400110"/>
              </a:xfrm>
              <a:prstGeom prst="rect">
                <a:avLst/>
              </a:prstGeom>
              <a:blipFill>
                <a:blip r:embed="rId3"/>
                <a:stretch>
                  <a:fillRect t="-112121" b="-17272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B923CB61-B1BF-A13B-4DDA-F659D8E26891}"/>
              </a:ext>
            </a:extLst>
          </p:cNvPr>
          <p:cNvSpPr/>
          <p:nvPr/>
        </p:nvSpPr>
        <p:spPr>
          <a:xfrm>
            <a:off x="5104364" y="2572962"/>
            <a:ext cx="1034911" cy="974034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I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0887E54-D2C3-A41F-6260-317FC17A3B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E6475D-BDED-4D62-A64C-203EC56ADB6A}" type="slidenum">
              <a:rPr lang="en-GB" smtClean="0"/>
              <a:t>24</a:t>
            </a:fld>
            <a:endParaRPr lang="en-GB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466D52D-C43D-29F8-C36E-8907CEF6B6FE}"/>
              </a:ext>
            </a:extLst>
          </p:cNvPr>
          <p:cNvGrpSpPr/>
          <p:nvPr/>
        </p:nvGrpSpPr>
        <p:grpSpPr>
          <a:xfrm>
            <a:off x="3138458" y="4880608"/>
            <a:ext cx="3137650" cy="953223"/>
            <a:chOff x="489948" y="3292087"/>
            <a:chExt cx="3137650" cy="95322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8AC879C9-EF23-1C15-EFB4-CCFCA353436A}"/>
                    </a:ext>
                  </a:extLst>
                </p:cNvPr>
                <p:cNvSpPr txBox="1"/>
                <p:nvPr/>
              </p:nvSpPr>
              <p:spPr>
                <a:xfrm>
                  <a:off x="489949" y="3292087"/>
                  <a:ext cx="1018309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type m:val="lin"/>
                            <m:ctrlPr>
                              <a:rPr lang="en-GB" sz="24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24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𝑑𝑆</m:t>
                            </m:r>
                          </m:num>
                          <m:den>
                            <m:r>
                              <a:rPr lang="en-GB" sz="24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𝑑𝑡</m:t>
                            </m:r>
                          </m:den>
                        </m:f>
                      </m:oMath>
                    </m:oMathPara>
                  </a14:m>
                  <a:endParaRPr lang="en-GB" sz="2400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8AC879C9-EF23-1C15-EFB4-CCFCA353436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9949" y="3292087"/>
                  <a:ext cx="1018309" cy="461665"/>
                </a:xfrm>
                <a:prstGeom prst="rect">
                  <a:avLst/>
                </a:prstGeom>
                <a:blipFill>
                  <a:blip r:embed="rId4"/>
                  <a:stretch>
                    <a:fillRect l="-11111" t="-127027" b="-194595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86837ACB-8838-E0CA-B47A-03193899C626}"/>
                    </a:ext>
                  </a:extLst>
                </p:cNvPr>
                <p:cNvSpPr txBox="1"/>
                <p:nvPr/>
              </p:nvSpPr>
              <p:spPr>
                <a:xfrm>
                  <a:off x="489948" y="3775171"/>
                  <a:ext cx="1018309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type m:val="lin"/>
                            <m:ctrlPr>
                              <a:rPr lang="en-GB" sz="24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24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𝑑𝐼</m:t>
                            </m:r>
                          </m:num>
                          <m:den>
                            <m:r>
                              <a:rPr lang="en-GB" sz="24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𝑑𝑡</m:t>
                            </m:r>
                          </m:den>
                        </m:f>
                      </m:oMath>
                    </m:oMathPara>
                  </a14:m>
                  <a:endParaRPr lang="en-GB" sz="2400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86837ACB-8838-E0CA-B47A-03193899C62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9948" y="3775171"/>
                  <a:ext cx="1018309" cy="461665"/>
                </a:xfrm>
                <a:prstGeom prst="rect">
                  <a:avLst/>
                </a:prstGeom>
                <a:blipFill>
                  <a:blip r:embed="rId5"/>
                  <a:stretch>
                    <a:fillRect l="-13580" t="-127027" b="-194595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C6D87820-FE3A-3EF8-2F98-06DE9BE41C63}"/>
                    </a:ext>
                  </a:extLst>
                </p:cNvPr>
                <p:cNvSpPr txBox="1"/>
                <p:nvPr/>
              </p:nvSpPr>
              <p:spPr>
                <a:xfrm>
                  <a:off x="1221491" y="3292087"/>
                  <a:ext cx="1018309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en-GB" sz="2400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C6D87820-FE3A-3EF8-2F98-06DE9BE41C6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21491" y="3292087"/>
                  <a:ext cx="1018309" cy="46166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B5B2A0E1-B884-013E-03C7-E77660BF05E0}"/>
                    </a:ext>
                  </a:extLst>
                </p:cNvPr>
                <p:cNvSpPr txBox="1"/>
                <p:nvPr/>
              </p:nvSpPr>
              <p:spPr>
                <a:xfrm>
                  <a:off x="1221490" y="3775170"/>
                  <a:ext cx="1018309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en-GB" sz="2400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B5B2A0E1-B884-013E-03C7-E77660BF05E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21490" y="3775170"/>
                  <a:ext cx="1018309" cy="46166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695941EA-A271-A1CA-45AC-1193A92D71E3}"/>
                    </a:ext>
                  </a:extLst>
                </p:cNvPr>
                <p:cNvSpPr txBox="1"/>
                <p:nvPr/>
              </p:nvSpPr>
              <p:spPr>
                <a:xfrm>
                  <a:off x="2026178" y="3292087"/>
                  <a:ext cx="1601420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GB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en-GB" sz="24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type m:val="lin"/>
                                <m:ctrlPr>
                                  <a:rPr lang="en-GB" sz="24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24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  <m:r>
                                  <a:rPr lang="en-GB" sz="24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𝐼</m:t>
                                </m:r>
                              </m:num>
                              <m:den>
                                <m:r>
                                  <a:rPr lang="en-GB" sz="24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𝑁</m:t>
                                </m:r>
                              </m:den>
                            </m:f>
                          </m:e>
                        </m:d>
                        <m:r>
                          <a:rPr lang="en-GB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oMath>
                    </m:oMathPara>
                  </a14:m>
                  <a:endParaRPr lang="en-GB" sz="2400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695941EA-A271-A1CA-45AC-1193A92D71E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26178" y="3292087"/>
                  <a:ext cx="1601420" cy="461665"/>
                </a:xfrm>
                <a:prstGeom prst="rect">
                  <a:avLst/>
                </a:prstGeom>
                <a:blipFill>
                  <a:blip r:embed="rId7"/>
                  <a:stretch>
                    <a:fillRect t="-127027" b="-194595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946793F0-554F-2572-2B6F-EC2121418062}"/>
                    </a:ext>
                  </a:extLst>
                </p:cNvPr>
                <p:cNvSpPr txBox="1"/>
                <p:nvPr/>
              </p:nvSpPr>
              <p:spPr>
                <a:xfrm>
                  <a:off x="2000484" y="3783645"/>
                  <a:ext cx="1601420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GB" sz="24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type m:val="lin"/>
                                <m:ctrlPr>
                                  <a:rPr lang="en-GB" sz="24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24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  <m:r>
                                  <a:rPr lang="en-GB" sz="24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𝐼</m:t>
                                </m:r>
                              </m:num>
                              <m:den>
                                <m:r>
                                  <a:rPr lang="en-GB" sz="24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𝑁</m:t>
                                </m:r>
                              </m:den>
                            </m:f>
                          </m:e>
                        </m:d>
                        <m:r>
                          <a:rPr lang="en-GB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oMath>
                    </m:oMathPara>
                  </a14:m>
                  <a:endParaRPr lang="en-GB" sz="2400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946793F0-554F-2572-2B6F-EC212141806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00484" y="3783645"/>
                  <a:ext cx="1601420" cy="461665"/>
                </a:xfrm>
                <a:prstGeom prst="rect">
                  <a:avLst/>
                </a:prstGeom>
                <a:blipFill>
                  <a:blip r:embed="rId8"/>
                  <a:stretch>
                    <a:fillRect l="-2362" t="-121053" b="-186842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531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416147-A711-4348-5867-0C304DFE8B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8A577B-A908-3FFF-BC28-9DA052EC10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Solving SI model using </a:t>
            </a:r>
            <a:r>
              <a:rPr lang="en-GB" dirty="0" err="1"/>
              <a:t>deSolve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AF833BDF-BE22-0DA3-D47A-8AA42CAE176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1"/>
                <a:r>
                  <a:rPr lang="en-GB" sz="2400" dirty="0"/>
                  <a:t>Provide to </a:t>
                </a:r>
                <a:r>
                  <a:rPr lang="en-GB" sz="2000" dirty="0">
                    <a:latin typeface="Courier"/>
                  </a:rPr>
                  <a:t>ode()</a:t>
                </a:r>
                <a:r>
                  <a:rPr lang="en-GB" sz="2000" dirty="0">
                    <a:ea typeface="Open Sans" panose="020B0606030504020204" pitchFamily="34" charset="0"/>
                    <a:cs typeface="Open Sans" panose="020B0606030504020204" pitchFamily="34" charset="0"/>
                  </a:rPr>
                  <a:t>:</a:t>
                </a:r>
                <a:endParaRPr lang="en-GB" sz="2400" dirty="0"/>
              </a:p>
              <a:p>
                <a:pPr lvl="2"/>
                <a:r>
                  <a:rPr lang="en-GB" sz="2400" dirty="0">
                    <a:latin typeface="Courier"/>
                  </a:rPr>
                  <a:t>y</a:t>
                </a:r>
                <a:r>
                  <a:rPr lang="en-GB" sz="2400" dirty="0"/>
                  <a:t>, initial conditions</a:t>
                </a:r>
              </a:p>
              <a:p>
                <a:pPr lvl="2"/>
                <a:endParaRPr lang="en-GB" sz="2400" dirty="0"/>
              </a:p>
              <a:p>
                <a:pPr lvl="0"/>
                <a:r>
                  <a:rPr lang="en-GB" sz="2400" dirty="0"/>
                  <a:t>Assume we have population of </a:t>
                </a:r>
                <a14:m>
                  <m:oMath xmlns:m="http://schemas.openxmlformats.org/officeDocument/2006/math">
                    <m:r>
                      <a:rPr lang="en-GB" sz="240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GB" sz="2400">
                        <a:latin typeface="Cambria Math" panose="02040503050406030204" pitchFamily="18" charset="0"/>
                      </a:rPr>
                      <m:t>=100</m:t>
                    </m:r>
                  </m:oMath>
                </a14:m>
                <a:r>
                  <a:rPr lang="en-GB" sz="2400" dirty="0"/>
                  <a:t>, with 1 infected individual: </a:t>
                </a:r>
              </a:p>
              <a:p>
                <a:pPr lvl="0"/>
                <a:endParaRPr lang="en-GB" sz="2400" dirty="0"/>
              </a:p>
              <a:p>
                <a:pPr marL="1270000" lvl="0"/>
                <a:r>
                  <a:rPr lang="en-GB" sz="2400" dirty="0">
                    <a:latin typeface="Courier"/>
                  </a:rPr>
                  <a:t>N &lt;-</a:t>
                </a:r>
                <a:r>
                  <a:rPr lang="en-GB" sz="2400" dirty="0">
                    <a:solidFill>
                      <a:srgbClr val="4070A0"/>
                    </a:solidFill>
                    <a:latin typeface="Courier"/>
                  </a:rPr>
                  <a:t> </a:t>
                </a:r>
                <a:r>
                  <a:rPr lang="en-GB" sz="2400" dirty="0">
                    <a:solidFill>
                      <a:srgbClr val="40A070"/>
                    </a:solidFill>
                    <a:latin typeface="Courier"/>
                  </a:rPr>
                  <a:t>100</a:t>
                </a:r>
                <a:br>
                  <a:rPr lang="en-GB" sz="2400" dirty="0"/>
                </a:br>
                <a:r>
                  <a:rPr lang="en-GB" sz="2400" dirty="0">
                    <a:latin typeface="Courier"/>
                  </a:rPr>
                  <a:t>I_0 &lt;-</a:t>
                </a:r>
                <a:r>
                  <a:rPr lang="en-GB" sz="2400" dirty="0">
                    <a:solidFill>
                      <a:srgbClr val="4070A0"/>
                    </a:solidFill>
                    <a:latin typeface="Courier"/>
                  </a:rPr>
                  <a:t> </a:t>
                </a:r>
                <a:r>
                  <a:rPr lang="en-GB" sz="2400" dirty="0">
                    <a:solidFill>
                      <a:srgbClr val="40A070"/>
                    </a:solidFill>
                    <a:latin typeface="Courier"/>
                  </a:rPr>
                  <a:t>1</a:t>
                </a:r>
                <a:br>
                  <a:rPr lang="en-GB" sz="2400" dirty="0"/>
                </a:br>
                <a:r>
                  <a:rPr lang="en-GB" sz="2400" dirty="0">
                    <a:latin typeface="Courier"/>
                  </a:rPr>
                  <a:t>S_0 &lt;-</a:t>
                </a:r>
                <a:r>
                  <a:rPr lang="en-GB" sz="2400" dirty="0">
                    <a:solidFill>
                      <a:srgbClr val="4070A0"/>
                    </a:solidFill>
                    <a:latin typeface="Courier"/>
                  </a:rPr>
                  <a:t> </a:t>
                </a:r>
                <a:r>
                  <a:rPr lang="en-GB" sz="2400" dirty="0">
                    <a:latin typeface="Courier"/>
                  </a:rPr>
                  <a:t>N </a:t>
                </a:r>
                <a:r>
                  <a:rPr lang="en-GB" sz="2400" dirty="0">
                    <a:solidFill>
                      <a:srgbClr val="666666"/>
                    </a:solidFill>
                    <a:latin typeface="Courier"/>
                  </a:rPr>
                  <a:t>-</a:t>
                </a:r>
                <a:r>
                  <a:rPr lang="en-GB" sz="2400" dirty="0">
                    <a:solidFill>
                      <a:srgbClr val="4070A0"/>
                    </a:solidFill>
                    <a:latin typeface="Courier"/>
                  </a:rPr>
                  <a:t> </a:t>
                </a:r>
                <a:r>
                  <a:rPr lang="en-GB" sz="2400" dirty="0">
                    <a:latin typeface="Courier"/>
                  </a:rPr>
                  <a:t>I_0</a:t>
                </a:r>
              </a:p>
              <a:p>
                <a:pPr marL="1270000" lvl="0"/>
                <a:br>
                  <a:rPr lang="en-GB" sz="2400" dirty="0"/>
                </a:br>
                <a:r>
                  <a:rPr lang="en-GB" sz="2400" dirty="0">
                    <a:latin typeface="Courier"/>
                  </a:rPr>
                  <a:t>y &lt;-</a:t>
                </a:r>
                <a:r>
                  <a:rPr lang="en-GB" sz="2400" dirty="0">
                    <a:solidFill>
                      <a:srgbClr val="4070A0"/>
                    </a:solidFill>
                    <a:latin typeface="Courier"/>
                  </a:rPr>
                  <a:t> </a:t>
                </a:r>
                <a:r>
                  <a:rPr lang="en-GB" sz="2400" b="1" dirty="0">
                    <a:solidFill>
                      <a:srgbClr val="007020"/>
                    </a:solidFill>
                    <a:latin typeface="Courier"/>
                  </a:rPr>
                  <a:t>c</a:t>
                </a:r>
                <a:r>
                  <a:rPr lang="en-GB" sz="2400" dirty="0">
                    <a:latin typeface="Courier"/>
                  </a:rPr>
                  <a:t>(</a:t>
                </a:r>
                <a:r>
                  <a:rPr lang="en-GB" sz="2400" dirty="0">
                    <a:solidFill>
                      <a:srgbClr val="902000"/>
                    </a:solidFill>
                    <a:latin typeface="Courier"/>
                  </a:rPr>
                  <a:t>S =</a:t>
                </a:r>
                <a:r>
                  <a:rPr lang="en-GB" sz="2400" dirty="0">
                    <a:latin typeface="Courier"/>
                  </a:rPr>
                  <a:t> S_0, </a:t>
                </a:r>
                <a:r>
                  <a:rPr lang="en-GB" sz="2400" dirty="0">
                    <a:solidFill>
                      <a:srgbClr val="902000"/>
                    </a:solidFill>
                    <a:latin typeface="Courier"/>
                  </a:rPr>
                  <a:t>I =</a:t>
                </a:r>
                <a:r>
                  <a:rPr lang="en-GB" sz="2400" dirty="0">
                    <a:latin typeface="Courier"/>
                  </a:rPr>
                  <a:t> I_0)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AF833BDF-BE22-0DA3-D47A-8AA42CAE176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35" t="-105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F31BC83-41EF-3ED1-EBDB-CFD37DD270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E6475D-BDED-4D62-A64C-203EC56ADB6A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562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A71989-6894-96BC-0408-F25583B80B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60ACF-71F3-FEC2-BEC1-00832C249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Solving SI model using </a:t>
            </a:r>
            <a:r>
              <a:rPr lang="en-GB" dirty="0" err="1"/>
              <a:t>deSolve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502FAA0-9AD4-07D0-EBE6-F66D170E6D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GB" sz="2400" dirty="0"/>
              <a:t>Provide to </a:t>
            </a:r>
            <a:r>
              <a:rPr lang="en-GB" sz="2000" dirty="0">
                <a:latin typeface="Courier"/>
              </a:rPr>
              <a:t>ode()</a:t>
            </a:r>
            <a:r>
              <a:rPr lang="en-GB" sz="2000" dirty="0">
                <a:ea typeface="Open Sans" panose="020B0606030504020204" pitchFamily="34" charset="0"/>
                <a:cs typeface="Open Sans" panose="020B0606030504020204" pitchFamily="34" charset="0"/>
              </a:rPr>
              <a:t>:</a:t>
            </a:r>
            <a:endParaRPr lang="en-GB" sz="2400" dirty="0"/>
          </a:p>
          <a:p>
            <a:pPr lvl="2">
              <a:buFont typeface="Arial" panose="020B0604020202020204" pitchFamily="34" charset="0"/>
              <a:buChar char="•"/>
            </a:pPr>
            <a:r>
              <a:rPr lang="en-GB" sz="2400" dirty="0">
                <a:latin typeface="Courier"/>
              </a:rPr>
              <a:t>times</a:t>
            </a:r>
            <a:r>
              <a:rPr lang="en-GB" sz="2400" dirty="0"/>
              <a:t>, time points to solve the system for</a:t>
            </a:r>
          </a:p>
          <a:p>
            <a:pPr lvl="0"/>
            <a:endParaRPr lang="en-GB" sz="2400" dirty="0"/>
          </a:p>
          <a:p>
            <a:pPr lvl="0"/>
            <a:r>
              <a:rPr lang="en-GB" sz="2400" dirty="0"/>
              <a:t>Let’s solve the equation over a period of 50 days, which we will write inside a vector as follows: </a:t>
            </a:r>
          </a:p>
          <a:p>
            <a:pPr marL="1270000" lvl="0"/>
            <a:endParaRPr lang="en-GB" sz="2400" dirty="0"/>
          </a:p>
          <a:p>
            <a:pPr marL="118000" lvl="0"/>
            <a:r>
              <a:rPr lang="en-GB" sz="2400" dirty="0">
                <a:latin typeface="Courier"/>
              </a:rPr>
              <a:t>   times &lt;-</a:t>
            </a:r>
            <a:r>
              <a:rPr lang="en-GB" sz="2400" dirty="0">
                <a:solidFill>
                  <a:srgbClr val="4070A0"/>
                </a:solidFill>
                <a:latin typeface="Courier"/>
              </a:rPr>
              <a:t> </a:t>
            </a:r>
            <a:r>
              <a:rPr lang="en-GB" sz="2400" b="1" dirty="0" err="1">
                <a:solidFill>
                  <a:srgbClr val="007020"/>
                </a:solidFill>
                <a:latin typeface="Courier"/>
              </a:rPr>
              <a:t>seq</a:t>
            </a:r>
            <a:r>
              <a:rPr lang="en-GB" sz="2400" dirty="0">
                <a:latin typeface="Courier"/>
              </a:rPr>
              <a:t>(</a:t>
            </a:r>
            <a:r>
              <a:rPr lang="en-GB" sz="2400" dirty="0">
                <a:solidFill>
                  <a:srgbClr val="902000"/>
                </a:solidFill>
                <a:latin typeface="Courier"/>
              </a:rPr>
              <a:t>from =</a:t>
            </a:r>
            <a:r>
              <a:rPr lang="en-GB" sz="2400" dirty="0">
                <a:latin typeface="Courier"/>
              </a:rPr>
              <a:t> </a:t>
            </a:r>
            <a:r>
              <a:rPr lang="en-GB" sz="2400" dirty="0">
                <a:solidFill>
                  <a:srgbClr val="40A070"/>
                </a:solidFill>
                <a:latin typeface="Courier"/>
              </a:rPr>
              <a:t>0</a:t>
            </a:r>
            <a:r>
              <a:rPr lang="en-GB" sz="2400" dirty="0">
                <a:latin typeface="Courier"/>
              </a:rPr>
              <a:t>, </a:t>
            </a:r>
            <a:r>
              <a:rPr lang="en-GB" sz="2400" dirty="0">
                <a:solidFill>
                  <a:srgbClr val="902000"/>
                </a:solidFill>
                <a:latin typeface="Courier"/>
              </a:rPr>
              <a:t>to =</a:t>
            </a:r>
            <a:r>
              <a:rPr lang="en-GB" sz="2400" dirty="0">
                <a:latin typeface="Courier"/>
              </a:rPr>
              <a:t> </a:t>
            </a:r>
            <a:r>
              <a:rPr lang="en-GB" sz="2400" dirty="0">
                <a:solidFill>
                  <a:srgbClr val="40A070"/>
                </a:solidFill>
                <a:latin typeface="Courier"/>
              </a:rPr>
              <a:t>50</a:t>
            </a:r>
            <a:r>
              <a:rPr lang="en-GB" sz="2400" dirty="0">
                <a:latin typeface="Courier"/>
              </a:rPr>
              <a:t>, </a:t>
            </a:r>
            <a:r>
              <a:rPr lang="en-GB" sz="2400" dirty="0">
                <a:solidFill>
                  <a:srgbClr val="902000"/>
                </a:solidFill>
                <a:latin typeface="Courier"/>
              </a:rPr>
              <a:t>by =</a:t>
            </a:r>
            <a:r>
              <a:rPr lang="en-GB" sz="2400" dirty="0">
                <a:latin typeface="Courier"/>
              </a:rPr>
              <a:t> </a:t>
            </a:r>
            <a:r>
              <a:rPr lang="en-GB" sz="2400" dirty="0">
                <a:solidFill>
                  <a:srgbClr val="40A070"/>
                </a:solidFill>
                <a:latin typeface="Courier"/>
              </a:rPr>
              <a:t>1</a:t>
            </a:r>
            <a:r>
              <a:rPr lang="en-GB" sz="2400" dirty="0">
                <a:latin typeface="Courier"/>
              </a:rPr>
              <a:t>)</a:t>
            </a:r>
          </a:p>
          <a:p>
            <a:pPr marL="118000" lvl="0"/>
            <a:r>
              <a:rPr lang="en-GB" sz="2400" i="1" dirty="0">
                <a:solidFill>
                  <a:srgbClr val="60A0B0"/>
                </a:solidFill>
                <a:latin typeface="Courier"/>
              </a:rPr>
              <a:t>   # or times &lt;- 0:50</a:t>
            </a:r>
            <a:endParaRPr lang="en-GB" sz="2400" dirty="0">
              <a:latin typeface="Courier"/>
            </a:endParaRP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81EC96-0DB6-EA4D-F0A8-006BC3AC26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E6475D-BDED-4D62-A64C-203EC56ADB6A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6152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4D704C-AC31-9AA0-241C-B3284444D0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7DFEBD-2A7F-A216-A345-DD7D18B6C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Solving SI model using </a:t>
            </a:r>
            <a:r>
              <a:rPr lang="en-GB" dirty="0" err="1"/>
              <a:t>deSolve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9151FE3-A873-0EA6-2B23-0B2C50E303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GB" sz="2400" dirty="0"/>
              <a:t>Provide to </a:t>
            </a:r>
            <a:r>
              <a:rPr lang="en-GB" sz="2000" dirty="0">
                <a:latin typeface="Courier"/>
              </a:rPr>
              <a:t>ode()</a:t>
            </a:r>
            <a:r>
              <a:rPr lang="en-GB" sz="2000" dirty="0">
                <a:ea typeface="Open Sans" panose="020B0606030504020204" pitchFamily="34" charset="0"/>
                <a:cs typeface="Open Sans" panose="020B0606030504020204" pitchFamily="34" charset="0"/>
              </a:rPr>
              <a:t>:</a:t>
            </a:r>
            <a:endParaRPr lang="en-GB" sz="2400" dirty="0"/>
          </a:p>
          <a:p>
            <a:pPr lvl="2">
              <a:buFont typeface="Arial" panose="020B0604020202020204" pitchFamily="34" charset="0"/>
              <a:buChar char="•"/>
            </a:pPr>
            <a:r>
              <a:rPr lang="en-GB" sz="2400" dirty="0">
                <a:latin typeface="Courier"/>
              </a:rPr>
              <a:t>parms</a:t>
            </a:r>
            <a:r>
              <a:rPr lang="en-GB" sz="2400" dirty="0"/>
              <a:t>, parameters</a:t>
            </a:r>
          </a:p>
          <a:p>
            <a:pPr marL="685983" lvl="2" indent="0">
              <a:buNone/>
            </a:pPr>
            <a:endParaRPr lang="en-GB" sz="2400" dirty="0"/>
          </a:p>
          <a:p>
            <a:pPr lvl="0"/>
            <a:r>
              <a:rPr lang="en-GB" sz="2400" dirty="0"/>
              <a:t>We have just one parameter, the transmission rate: </a:t>
            </a:r>
          </a:p>
          <a:p>
            <a:pPr lvl="0"/>
            <a:endParaRPr lang="en-GB" sz="2400" dirty="0"/>
          </a:p>
          <a:p>
            <a:pPr marL="1270000" lvl="0"/>
            <a:r>
              <a:rPr lang="en-GB" sz="2400" dirty="0">
                <a:latin typeface="Courier"/>
              </a:rPr>
              <a:t>parms &lt;-</a:t>
            </a:r>
            <a:r>
              <a:rPr lang="en-GB" sz="2400" dirty="0">
                <a:solidFill>
                  <a:srgbClr val="4070A0"/>
                </a:solidFill>
                <a:latin typeface="Courier"/>
              </a:rPr>
              <a:t> </a:t>
            </a:r>
            <a:r>
              <a:rPr lang="en-GB" sz="2400" b="1" dirty="0">
                <a:solidFill>
                  <a:srgbClr val="007020"/>
                </a:solidFill>
                <a:latin typeface="Courier"/>
              </a:rPr>
              <a:t>c</a:t>
            </a:r>
            <a:r>
              <a:rPr lang="en-GB" sz="2400" dirty="0">
                <a:latin typeface="Courier"/>
              </a:rPr>
              <a:t>(</a:t>
            </a:r>
            <a:r>
              <a:rPr lang="en-GB" sz="2400" dirty="0">
                <a:solidFill>
                  <a:srgbClr val="902000"/>
                </a:solidFill>
                <a:latin typeface="Courier"/>
              </a:rPr>
              <a:t>beta =</a:t>
            </a:r>
            <a:r>
              <a:rPr lang="en-GB" sz="2400" dirty="0">
                <a:latin typeface="Courier"/>
              </a:rPr>
              <a:t> </a:t>
            </a:r>
            <a:r>
              <a:rPr lang="en-GB" sz="2400" dirty="0">
                <a:solidFill>
                  <a:srgbClr val="40A070"/>
                </a:solidFill>
                <a:latin typeface="Courier"/>
              </a:rPr>
              <a:t>0.4</a:t>
            </a:r>
            <a:r>
              <a:rPr lang="en-GB" sz="2400" dirty="0">
                <a:latin typeface="Courier"/>
              </a:rPr>
              <a:t>)</a:t>
            </a: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589667-FA2E-880C-C055-37158609BB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E6475D-BDED-4D62-A64C-203EC56ADB6A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4320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F4832C-F29E-C2C2-63AC-9F49636A75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5A514F-C1D4-3954-EC87-D495EBDB07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Solving SI model using </a:t>
            </a:r>
            <a:r>
              <a:rPr lang="en-GB" dirty="0" err="1"/>
              <a:t>deSolve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B0B166F-3D91-8134-B5F2-EA0F077716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77818"/>
            <a:ext cx="8229600" cy="5380182"/>
          </a:xfrm>
        </p:spPr>
        <p:txBody>
          <a:bodyPr/>
          <a:lstStyle/>
          <a:p>
            <a:pPr lvl="1"/>
            <a:r>
              <a:rPr lang="en-GB" sz="2400" dirty="0"/>
              <a:t>Provide to </a:t>
            </a:r>
            <a:r>
              <a:rPr lang="en-GB" sz="2000" dirty="0">
                <a:latin typeface="Courier"/>
              </a:rPr>
              <a:t>ode()</a:t>
            </a:r>
            <a:r>
              <a:rPr lang="en-GB" sz="2000" dirty="0">
                <a:ea typeface="Open Sans" panose="020B0606030504020204" pitchFamily="34" charset="0"/>
                <a:cs typeface="Open Sans" panose="020B0606030504020204" pitchFamily="34" charset="0"/>
              </a:rPr>
              <a:t>:</a:t>
            </a:r>
            <a:endParaRPr lang="en-GB" sz="2400" dirty="0"/>
          </a:p>
          <a:p>
            <a:pPr lvl="2"/>
            <a:r>
              <a:rPr lang="en-GB" sz="2000" dirty="0" err="1">
                <a:latin typeface="Courier"/>
              </a:rPr>
              <a:t>func</a:t>
            </a:r>
            <a:r>
              <a:rPr lang="en-GB" sz="2000" dirty="0"/>
              <a:t>, the system of ODEs as an R function </a:t>
            </a:r>
          </a:p>
          <a:p>
            <a:pPr marL="685983" lvl="2" indent="0">
              <a:buNone/>
            </a:pPr>
            <a:r>
              <a:rPr lang="en-GB" sz="2000" dirty="0" err="1">
                <a:latin typeface="Courier"/>
              </a:rPr>
              <a:t>SI_model</a:t>
            </a:r>
            <a:r>
              <a:rPr lang="en-GB" sz="2000" dirty="0">
                <a:latin typeface="Courier"/>
              </a:rPr>
              <a:t> &lt;-</a:t>
            </a:r>
            <a:r>
              <a:rPr lang="en-GB" sz="2000" dirty="0">
                <a:solidFill>
                  <a:srgbClr val="4070A0"/>
                </a:solidFill>
                <a:latin typeface="Courier"/>
              </a:rPr>
              <a:t> </a:t>
            </a:r>
            <a:r>
              <a:rPr lang="en-GB" sz="2000" b="1" dirty="0">
                <a:solidFill>
                  <a:srgbClr val="007020"/>
                </a:solidFill>
                <a:latin typeface="Courier"/>
              </a:rPr>
              <a:t>function</a:t>
            </a:r>
            <a:r>
              <a:rPr lang="en-GB" sz="2000" dirty="0">
                <a:latin typeface="Courier"/>
              </a:rPr>
              <a:t>(times, state, parms)</a:t>
            </a:r>
          </a:p>
          <a:p>
            <a:pPr marL="685983" lvl="2" indent="0">
              <a:buNone/>
            </a:pPr>
            <a:r>
              <a:rPr lang="en-GB" sz="2000" dirty="0">
                <a:latin typeface="Courier"/>
              </a:rPr>
              <a:t>{</a:t>
            </a:r>
            <a:br>
              <a:rPr lang="en-GB" sz="2000" dirty="0"/>
            </a:br>
            <a:r>
              <a:rPr lang="en-GB" sz="2000" dirty="0">
                <a:latin typeface="Courier"/>
              </a:rPr>
              <a:t>  </a:t>
            </a:r>
            <a:r>
              <a:rPr lang="en-GB" sz="2000" i="1" dirty="0">
                <a:solidFill>
                  <a:srgbClr val="60A0B0"/>
                </a:solidFill>
                <a:latin typeface="Courier"/>
              </a:rPr>
              <a:t># Get variables</a:t>
            </a:r>
            <a:br>
              <a:rPr lang="en-GB" sz="2000" dirty="0"/>
            </a:br>
            <a:r>
              <a:rPr lang="en-GB" sz="2000" dirty="0">
                <a:latin typeface="Courier"/>
              </a:rPr>
              <a:t>  S &lt;-</a:t>
            </a:r>
            <a:r>
              <a:rPr lang="en-GB" sz="2000" dirty="0">
                <a:solidFill>
                  <a:srgbClr val="4070A0"/>
                </a:solidFill>
                <a:latin typeface="Courier"/>
              </a:rPr>
              <a:t> </a:t>
            </a:r>
            <a:r>
              <a:rPr lang="en-GB" sz="2000" dirty="0">
                <a:latin typeface="Courier"/>
              </a:rPr>
              <a:t>state[</a:t>
            </a:r>
            <a:r>
              <a:rPr lang="en-GB" sz="2000" dirty="0">
                <a:solidFill>
                  <a:srgbClr val="4070A0"/>
                </a:solidFill>
                <a:latin typeface="Courier"/>
              </a:rPr>
              <a:t>"S"</a:t>
            </a:r>
            <a:r>
              <a:rPr lang="en-GB" sz="2000" dirty="0">
                <a:latin typeface="Courier"/>
              </a:rPr>
              <a:t>]</a:t>
            </a:r>
            <a:br>
              <a:rPr lang="en-GB" sz="2000" dirty="0"/>
            </a:br>
            <a:r>
              <a:rPr lang="en-GB" sz="2000" dirty="0">
                <a:latin typeface="Courier"/>
              </a:rPr>
              <a:t>  I &lt;-</a:t>
            </a:r>
            <a:r>
              <a:rPr lang="en-GB" sz="2000" dirty="0">
                <a:solidFill>
                  <a:srgbClr val="4070A0"/>
                </a:solidFill>
                <a:latin typeface="Courier"/>
              </a:rPr>
              <a:t> </a:t>
            </a:r>
            <a:r>
              <a:rPr lang="en-GB" sz="2000" dirty="0">
                <a:latin typeface="Courier"/>
              </a:rPr>
              <a:t>state[</a:t>
            </a:r>
            <a:r>
              <a:rPr lang="en-GB" sz="2000" dirty="0">
                <a:solidFill>
                  <a:srgbClr val="4070A0"/>
                </a:solidFill>
                <a:latin typeface="Courier"/>
              </a:rPr>
              <a:t>"I"</a:t>
            </a:r>
            <a:r>
              <a:rPr lang="en-GB" sz="2000" dirty="0">
                <a:latin typeface="Courier"/>
              </a:rPr>
              <a:t>]</a:t>
            </a:r>
            <a:br>
              <a:rPr lang="en-GB" sz="2000" dirty="0"/>
            </a:br>
            <a:r>
              <a:rPr lang="en-GB" sz="2000" dirty="0">
                <a:latin typeface="Courier"/>
              </a:rPr>
              <a:t>  N &lt;-</a:t>
            </a:r>
            <a:r>
              <a:rPr lang="en-GB" sz="2000" dirty="0">
                <a:solidFill>
                  <a:srgbClr val="4070A0"/>
                </a:solidFill>
                <a:latin typeface="Courier"/>
              </a:rPr>
              <a:t> </a:t>
            </a:r>
            <a:r>
              <a:rPr lang="en-GB" sz="2000" dirty="0">
                <a:latin typeface="Courier"/>
              </a:rPr>
              <a:t>S </a:t>
            </a:r>
            <a:r>
              <a:rPr lang="en-GB" sz="2000" dirty="0">
                <a:solidFill>
                  <a:srgbClr val="666666"/>
                </a:solidFill>
                <a:latin typeface="Courier"/>
              </a:rPr>
              <a:t>+</a:t>
            </a:r>
            <a:r>
              <a:rPr lang="en-GB" sz="2000" dirty="0">
                <a:solidFill>
                  <a:srgbClr val="4070A0"/>
                </a:solidFill>
                <a:latin typeface="Courier"/>
              </a:rPr>
              <a:t> </a:t>
            </a:r>
            <a:r>
              <a:rPr lang="en-GB" sz="2000" dirty="0">
                <a:latin typeface="Courier"/>
              </a:rPr>
              <a:t>I</a:t>
            </a:r>
            <a:br>
              <a:rPr lang="en-GB" sz="2000" dirty="0"/>
            </a:br>
            <a:r>
              <a:rPr lang="en-GB" sz="2000" dirty="0">
                <a:latin typeface="Courier"/>
              </a:rPr>
              <a:t>  </a:t>
            </a:r>
            <a:r>
              <a:rPr lang="en-GB" sz="2000" i="1" dirty="0">
                <a:solidFill>
                  <a:srgbClr val="60A0B0"/>
                </a:solidFill>
                <a:latin typeface="Courier"/>
              </a:rPr>
              <a:t># Get parameters</a:t>
            </a:r>
            <a:br>
              <a:rPr lang="en-GB" sz="2000" dirty="0"/>
            </a:br>
            <a:r>
              <a:rPr lang="en-GB" sz="2000" dirty="0">
                <a:latin typeface="Courier"/>
              </a:rPr>
              <a:t>  beta &lt;-</a:t>
            </a:r>
            <a:r>
              <a:rPr lang="en-GB" sz="2000" dirty="0">
                <a:solidFill>
                  <a:srgbClr val="4070A0"/>
                </a:solidFill>
                <a:latin typeface="Courier"/>
              </a:rPr>
              <a:t> </a:t>
            </a:r>
            <a:r>
              <a:rPr lang="en-GB" sz="2000" dirty="0">
                <a:latin typeface="Courier"/>
              </a:rPr>
              <a:t>parms[</a:t>
            </a:r>
            <a:r>
              <a:rPr lang="en-GB" sz="2000" dirty="0">
                <a:solidFill>
                  <a:srgbClr val="4070A0"/>
                </a:solidFill>
                <a:latin typeface="Courier"/>
              </a:rPr>
              <a:t>"beta"</a:t>
            </a:r>
            <a:r>
              <a:rPr lang="en-GB" sz="2000" dirty="0">
                <a:latin typeface="Courier"/>
              </a:rPr>
              <a:t>]</a:t>
            </a:r>
            <a:br>
              <a:rPr lang="en-GB" sz="2000" dirty="0"/>
            </a:br>
            <a:r>
              <a:rPr lang="en-GB" sz="2000" dirty="0">
                <a:latin typeface="Courier"/>
              </a:rPr>
              <a:t>  </a:t>
            </a:r>
            <a:r>
              <a:rPr lang="en-GB" sz="2000" i="1" dirty="0">
                <a:solidFill>
                  <a:srgbClr val="60A0B0"/>
                </a:solidFill>
                <a:latin typeface="Courier"/>
              </a:rPr>
              <a:t># Define differential equations</a:t>
            </a:r>
            <a:br>
              <a:rPr lang="en-GB" sz="2000" dirty="0"/>
            </a:br>
            <a:r>
              <a:rPr lang="en-GB" sz="2000" dirty="0">
                <a:latin typeface="Courier"/>
              </a:rPr>
              <a:t>  </a:t>
            </a:r>
            <a:r>
              <a:rPr lang="en-GB" sz="2000" dirty="0" err="1">
                <a:latin typeface="Courier"/>
              </a:rPr>
              <a:t>dS</a:t>
            </a:r>
            <a:r>
              <a:rPr lang="en-GB" sz="2000" dirty="0">
                <a:latin typeface="Courier"/>
              </a:rPr>
              <a:t> &lt;-</a:t>
            </a:r>
            <a:r>
              <a:rPr lang="en-GB" sz="2000" dirty="0">
                <a:solidFill>
                  <a:srgbClr val="4070A0"/>
                </a:solidFill>
                <a:latin typeface="Courier"/>
              </a:rPr>
              <a:t> </a:t>
            </a:r>
            <a:r>
              <a:rPr lang="en-GB" sz="2000" dirty="0">
                <a:solidFill>
                  <a:srgbClr val="666666"/>
                </a:solidFill>
                <a:latin typeface="Courier"/>
              </a:rPr>
              <a:t>-</a:t>
            </a:r>
            <a:r>
              <a:rPr lang="en-GB" sz="2000" dirty="0">
                <a:latin typeface="Courier"/>
              </a:rPr>
              <a:t>(beta </a:t>
            </a:r>
            <a:r>
              <a:rPr lang="en-GB" sz="2000" dirty="0">
                <a:solidFill>
                  <a:srgbClr val="666666"/>
                </a:solidFill>
                <a:latin typeface="Courier"/>
              </a:rPr>
              <a:t>*</a:t>
            </a:r>
            <a:r>
              <a:rPr lang="en-GB" sz="2000" dirty="0">
                <a:solidFill>
                  <a:srgbClr val="4070A0"/>
                </a:solidFill>
                <a:latin typeface="Courier"/>
              </a:rPr>
              <a:t> </a:t>
            </a:r>
            <a:r>
              <a:rPr lang="en-GB" sz="2000" dirty="0">
                <a:latin typeface="Courier"/>
              </a:rPr>
              <a:t>I </a:t>
            </a:r>
            <a:r>
              <a:rPr lang="en-GB" sz="2000" dirty="0">
                <a:solidFill>
                  <a:srgbClr val="666666"/>
                </a:solidFill>
                <a:latin typeface="Courier"/>
              </a:rPr>
              <a:t>/</a:t>
            </a:r>
            <a:r>
              <a:rPr lang="en-GB" sz="2000" dirty="0">
                <a:solidFill>
                  <a:srgbClr val="4070A0"/>
                </a:solidFill>
                <a:latin typeface="Courier"/>
              </a:rPr>
              <a:t> </a:t>
            </a:r>
            <a:r>
              <a:rPr lang="en-GB" sz="2000" dirty="0">
                <a:latin typeface="Courier"/>
              </a:rPr>
              <a:t>N) * S</a:t>
            </a:r>
            <a:br>
              <a:rPr lang="en-GB" sz="2000" dirty="0"/>
            </a:br>
            <a:r>
              <a:rPr lang="en-GB" sz="2000" dirty="0">
                <a:latin typeface="Courier"/>
              </a:rPr>
              <a:t>  </a:t>
            </a:r>
            <a:r>
              <a:rPr lang="en-GB" sz="2000" dirty="0" err="1">
                <a:latin typeface="Courier"/>
              </a:rPr>
              <a:t>dI</a:t>
            </a:r>
            <a:r>
              <a:rPr lang="en-GB" sz="2000" dirty="0">
                <a:latin typeface="Courier"/>
              </a:rPr>
              <a:t> &lt;-</a:t>
            </a:r>
            <a:r>
              <a:rPr lang="en-GB" sz="2000" dirty="0">
                <a:solidFill>
                  <a:srgbClr val="4070A0"/>
                </a:solidFill>
                <a:latin typeface="Courier"/>
              </a:rPr>
              <a:t> </a:t>
            </a:r>
            <a:r>
              <a:rPr lang="en-GB" sz="2000" dirty="0">
                <a:latin typeface="Courier"/>
              </a:rPr>
              <a:t>(beta </a:t>
            </a:r>
            <a:r>
              <a:rPr lang="en-GB" sz="2000" dirty="0">
                <a:solidFill>
                  <a:srgbClr val="666666"/>
                </a:solidFill>
                <a:latin typeface="Courier"/>
              </a:rPr>
              <a:t>*</a:t>
            </a:r>
            <a:r>
              <a:rPr lang="en-GB" sz="2000" dirty="0">
                <a:solidFill>
                  <a:srgbClr val="4070A0"/>
                </a:solidFill>
                <a:latin typeface="Courier"/>
              </a:rPr>
              <a:t> </a:t>
            </a:r>
            <a:r>
              <a:rPr lang="en-GB" sz="2000" dirty="0">
                <a:latin typeface="Courier"/>
              </a:rPr>
              <a:t>I </a:t>
            </a:r>
            <a:r>
              <a:rPr lang="en-GB" sz="2000" dirty="0">
                <a:solidFill>
                  <a:srgbClr val="666666"/>
                </a:solidFill>
                <a:latin typeface="Courier"/>
              </a:rPr>
              <a:t>/</a:t>
            </a:r>
            <a:r>
              <a:rPr lang="en-GB" sz="2000" dirty="0">
                <a:solidFill>
                  <a:srgbClr val="4070A0"/>
                </a:solidFill>
                <a:latin typeface="Courier"/>
              </a:rPr>
              <a:t> </a:t>
            </a:r>
            <a:r>
              <a:rPr lang="en-GB" sz="2000" dirty="0">
                <a:latin typeface="Courier"/>
              </a:rPr>
              <a:t>N) * S</a:t>
            </a:r>
            <a:br>
              <a:rPr lang="en-GB" sz="2000" dirty="0"/>
            </a:br>
            <a:r>
              <a:rPr lang="en-GB" sz="2000" dirty="0">
                <a:latin typeface="Courier"/>
              </a:rPr>
              <a:t>  res &lt;-</a:t>
            </a:r>
            <a:r>
              <a:rPr lang="en-GB" sz="2000" dirty="0">
                <a:solidFill>
                  <a:srgbClr val="4070A0"/>
                </a:solidFill>
                <a:latin typeface="Courier"/>
              </a:rPr>
              <a:t> </a:t>
            </a:r>
            <a:r>
              <a:rPr lang="en-GB" sz="2000" b="1" dirty="0">
                <a:solidFill>
                  <a:srgbClr val="007020"/>
                </a:solidFill>
                <a:latin typeface="Courier"/>
              </a:rPr>
              <a:t>list</a:t>
            </a:r>
            <a:r>
              <a:rPr lang="en-GB" sz="2000" dirty="0">
                <a:latin typeface="Courier"/>
              </a:rPr>
              <a:t>(</a:t>
            </a:r>
            <a:r>
              <a:rPr lang="en-GB" sz="2000" b="1" dirty="0">
                <a:solidFill>
                  <a:srgbClr val="007020"/>
                </a:solidFill>
                <a:latin typeface="Courier"/>
              </a:rPr>
              <a:t>c</a:t>
            </a:r>
            <a:r>
              <a:rPr lang="en-GB" sz="2000" dirty="0">
                <a:latin typeface="Courier"/>
              </a:rPr>
              <a:t>(</a:t>
            </a:r>
            <a:r>
              <a:rPr lang="en-GB" sz="2000" dirty="0" err="1">
                <a:latin typeface="Courier"/>
              </a:rPr>
              <a:t>dS</a:t>
            </a:r>
            <a:r>
              <a:rPr lang="en-GB" sz="2000" dirty="0">
                <a:latin typeface="Courier"/>
              </a:rPr>
              <a:t>, </a:t>
            </a:r>
            <a:r>
              <a:rPr lang="en-GB" sz="2000" dirty="0" err="1">
                <a:latin typeface="Courier"/>
              </a:rPr>
              <a:t>dI</a:t>
            </a:r>
            <a:r>
              <a:rPr lang="en-GB" sz="2000" dirty="0">
                <a:latin typeface="Courier"/>
              </a:rPr>
              <a:t>))</a:t>
            </a:r>
            <a:br>
              <a:rPr lang="en-GB" sz="2000" dirty="0"/>
            </a:br>
            <a:r>
              <a:rPr lang="en-GB" sz="2000" dirty="0">
                <a:latin typeface="Courier"/>
              </a:rPr>
              <a:t>  </a:t>
            </a:r>
            <a:r>
              <a:rPr lang="en-GB" sz="2000" b="1" dirty="0">
                <a:solidFill>
                  <a:srgbClr val="007020"/>
                </a:solidFill>
                <a:latin typeface="Courier"/>
              </a:rPr>
              <a:t>return </a:t>
            </a:r>
            <a:r>
              <a:rPr lang="en-GB" sz="2000" dirty="0">
                <a:latin typeface="Courier"/>
              </a:rPr>
              <a:t>(res)</a:t>
            </a:r>
            <a:br>
              <a:rPr lang="en-GB" sz="2000" dirty="0"/>
            </a:br>
            <a:r>
              <a:rPr lang="en-GB" sz="2000" dirty="0">
                <a:latin typeface="Courier"/>
              </a:rPr>
              <a:t>}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64E3EBB-CFCE-31F7-8732-3313D35A67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E6475D-BDED-4D62-A64C-203EC56ADB6A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48302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39148" y="2981739"/>
            <a:ext cx="9144000" cy="596762"/>
          </a:xfrm>
          <a:prstGeom prst="rect">
            <a:avLst/>
          </a:prstGeom>
        </p:spPr>
        <p:txBody>
          <a:bodyPr/>
          <a:lstStyle/>
          <a:p>
            <a:pPr marL="0" lvl="0" indent="0">
              <a:buNone/>
            </a:pPr>
            <a:r>
              <a:rPr lang="en-GB" sz="4000" dirty="0">
                <a:solidFill>
                  <a:schemeClr val="tx2"/>
                </a:solidFill>
              </a:rPr>
              <a:t>O</a:t>
            </a:r>
            <a:r>
              <a:rPr sz="4000" dirty="0" err="1">
                <a:solidFill>
                  <a:schemeClr val="tx2"/>
                </a:solidFill>
              </a:rPr>
              <a:t>rdinary</a:t>
            </a:r>
            <a:r>
              <a:rPr sz="4000" dirty="0">
                <a:solidFill>
                  <a:schemeClr val="tx2"/>
                </a:solidFill>
              </a:rPr>
              <a:t> differential equations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E10566-630E-F68C-9DB2-E7282A82A4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82CD1-3C2C-6E1B-A1D2-29475E19B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Solving SI model using </a:t>
            </a:r>
            <a:r>
              <a:rPr lang="en-GB" dirty="0" err="1"/>
              <a:t>deSolve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492117-7B50-9E93-B85F-0740A8EC6F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54000" lvl="0"/>
            <a:r>
              <a:rPr lang="en-GB" i="1" dirty="0">
                <a:solidFill>
                  <a:srgbClr val="60A0B0"/>
                </a:solidFill>
                <a:latin typeface="Courier"/>
              </a:rPr>
              <a:t># Solve equations</a:t>
            </a:r>
            <a:br>
              <a:rPr lang="en-GB" dirty="0"/>
            </a:br>
            <a:r>
              <a:rPr lang="en-GB" dirty="0" err="1">
                <a:latin typeface="Courier"/>
              </a:rPr>
              <a:t>output_raw</a:t>
            </a:r>
            <a:r>
              <a:rPr lang="en-GB" dirty="0">
                <a:latin typeface="Courier"/>
              </a:rPr>
              <a:t> &lt;-</a:t>
            </a:r>
            <a:r>
              <a:rPr lang="en-GB" dirty="0">
                <a:solidFill>
                  <a:srgbClr val="4070A0"/>
                </a:solidFill>
                <a:latin typeface="Courier"/>
              </a:rPr>
              <a:t> </a:t>
            </a:r>
            <a:r>
              <a:rPr lang="en-GB" b="1" dirty="0">
                <a:solidFill>
                  <a:srgbClr val="007020"/>
                </a:solidFill>
                <a:latin typeface="Courier"/>
              </a:rPr>
              <a:t>ode</a:t>
            </a:r>
            <a:r>
              <a:rPr lang="en-GB" dirty="0">
                <a:latin typeface="Courier"/>
              </a:rPr>
              <a:t>(</a:t>
            </a:r>
            <a:r>
              <a:rPr lang="en-GB" dirty="0">
                <a:solidFill>
                  <a:srgbClr val="902000"/>
                </a:solidFill>
                <a:latin typeface="Courier"/>
              </a:rPr>
              <a:t>y =</a:t>
            </a:r>
            <a:r>
              <a:rPr lang="en-GB" dirty="0">
                <a:latin typeface="Courier"/>
              </a:rPr>
              <a:t> y, </a:t>
            </a:r>
            <a:r>
              <a:rPr lang="en-GB" dirty="0">
                <a:solidFill>
                  <a:srgbClr val="902000"/>
                </a:solidFill>
                <a:latin typeface="Courier"/>
              </a:rPr>
              <a:t>times =</a:t>
            </a:r>
            <a:r>
              <a:rPr lang="en-GB" dirty="0">
                <a:latin typeface="Courier"/>
              </a:rPr>
              <a:t> times, </a:t>
            </a:r>
            <a:br>
              <a:rPr lang="en-GB" dirty="0">
                <a:latin typeface="Courier"/>
              </a:rPr>
            </a:br>
            <a:r>
              <a:rPr lang="en-GB" dirty="0">
                <a:latin typeface="Courier"/>
              </a:rPr>
              <a:t>                  </a:t>
            </a:r>
            <a:r>
              <a:rPr lang="en-GB" dirty="0" err="1">
                <a:solidFill>
                  <a:srgbClr val="902000"/>
                </a:solidFill>
                <a:latin typeface="Courier"/>
              </a:rPr>
              <a:t>func</a:t>
            </a:r>
            <a:r>
              <a:rPr lang="en-GB" dirty="0">
                <a:solidFill>
                  <a:srgbClr val="902000"/>
                </a:solidFill>
                <a:latin typeface="Courier"/>
              </a:rPr>
              <a:t> =</a:t>
            </a:r>
            <a:r>
              <a:rPr lang="en-GB" dirty="0">
                <a:latin typeface="Courier"/>
              </a:rPr>
              <a:t> </a:t>
            </a:r>
            <a:r>
              <a:rPr lang="en-GB" dirty="0" err="1">
                <a:latin typeface="Courier"/>
              </a:rPr>
              <a:t>SI_model</a:t>
            </a:r>
            <a:r>
              <a:rPr lang="en-GB" dirty="0">
                <a:latin typeface="Courier"/>
              </a:rPr>
              <a:t>, </a:t>
            </a:r>
            <a:r>
              <a:rPr lang="en-GB" dirty="0">
                <a:solidFill>
                  <a:srgbClr val="902000"/>
                </a:solidFill>
                <a:latin typeface="Courier"/>
              </a:rPr>
              <a:t>parms =</a:t>
            </a:r>
            <a:r>
              <a:rPr lang="en-GB" dirty="0">
                <a:latin typeface="Courier"/>
              </a:rPr>
              <a:t> parms)</a:t>
            </a:r>
          </a:p>
          <a:p>
            <a:pPr marL="154000" lvl="0"/>
            <a:br>
              <a:rPr lang="en-GB" dirty="0"/>
            </a:br>
            <a:r>
              <a:rPr lang="en-GB" i="1" dirty="0">
                <a:solidFill>
                  <a:srgbClr val="60A0B0"/>
                </a:solidFill>
                <a:latin typeface="Courier"/>
              </a:rPr>
              <a:t># Convert matrix to data frame for easier manipulation</a:t>
            </a:r>
            <a:br>
              <a:rPr lang="en-GB" dirty="0"/>
            </a:br>
            <a:r>
              <a:rPr lang="en-GB" dirty="0">
                <a:latin typeface="Courier"/>
              </a:rPr>
              <a:t>output &lt;-</a:t>
            </a:r>
            <a:r>
              <a:rPr lang="en-GB" dirty="0">
                <a:solidFill>
                  <a:srgbClr val="4070A0"/>
                </a:solidFill>
                <a:latin typeface="Courier"/>
              </a:rPr>
              <a:t> </a:t>
            </a:r>
            <a:r>
              <a:rPr lang="en-GB" b="1" dirty="0" err="1">
                <a:solidFill>
                  <a:srgbClr val="007020"/>
                </a:solidFill>
                <a:latin typeface="Courier"/>
              </a:rPr>
              <a:t>as.data.frame</a:t>
            </a:r>
            <a:r>
              <a:rPr lang="en-GB" dirty="0">
                <a:latin typeface="Courier"/>
              </a:rPr>
              <a:t>(</a:t>
            </a:r>
            <a:r>
              <a:rPr lang="en-GB" dirty="0" err="1">
                <a:latin typeface="Courier"/>
              </a:rPr>
              <a:t>output_raw</a:t>
            </a:r>
            <a:r>
              <a:rPr lang="en-GB" dirty="0">
                <a:latin typeface="Courier"/>
              </a:rPr>
              <a:t>)</a:t>
            </a:r>
            <a:br>
              <a:rPr lang="en-GB" dirty="0"/>
            </a:br>
            <a:br>
              <a:rPr lang="en-GB" dirty="0"/>
            </a:br>
            <a:r>
              <a:rPr lang="en-GB" b="1" dirty="0">
                <a:solidFill>
                  <a:srgbClr val="007020"/>
                </a:solidFill>
                <a:latin typeface="Courier"/>
              </a:rPr>
              <a:t>head</a:t>
            </a:r>
            <a:r>
              <a:rPr lang="en-GB" dirty="0">
                <a:latin typeface="Courier"/>
              </a:rPr>
              <a:t>(output)</a:t>
            </a:r>
          </a:p>
          <a:p>
            <a:pPr marL="1270000" lvl="0"/>
            <a:r>
              <a:rPr lang="en-GB" dirty="0">
                <a:latin typeface="Courier"/>
              </a:rPr>
              <a:t>##   time        S        I
## 1    0 99.00000 1.000000
## 2    1 98.60400 1.396000
## 3    2 98.05340 1.946605
## 4    3 97.28991 2.710090
## 5    4 96.23525 3.764747
## 6    5 94.78605 5.213953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F07AAD-F45A-9D33-3613-845B8B9A58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E6475D-BDED-4D62-A64C-203EC56ADB6A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8871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AE9B2A-7F16-326A-8A07-91E1873D6F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DF25E6-7BE9-D6D7-75CC-D2CA6D043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Solving SI model using </a:t>
            </a:r>
            <a:r>
              <a:rPr lang="en-GB" dirty="0" err="1"/>
              <a:t>deSolve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2EB825F-CEBF-3178-6D2D-DAB9FD097B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E6475D-BDED-4D62-A64C-203EC56ADB6A}" type="slidenum">
              <a:rPr lang="en-GB" smtClean="0"/>
              <a:t>30</a:t>
            </a:fld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860520-3659-4EE4-8B09-CC3E7A182D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9050" y="1416050"/>
            <a:ext cx="6565900" cy="494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7808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0" y="3016319"/>
            <a:ext cx="9144000" cy="825362"/>
          </a:xfrm>
          <a:prstGeom prst="rect">
            <a:avLst/>
          </a:prstGeom>
        </p:spPr>
        <p:txBody>
          <a:bodyPr/>
          <a:lstStyle/>
          <a:p>
            <a:pPr marL="0" lvl="0" indent="0">
              <a:buNone/>
            </a:pPr>
            <a:r>
              <a:rPr sz="4400" dirty="0">
                <a:solidFill>
                  <a:schemeClr val="tx2"/>
                </a:solidFill>
              </a:rPr>
              <a:t>Practical 1</a:t>
            </a:r>
            <a:br>
              <a:rPr lang="en-GB" sz="4400" dirty="0">
                <a:solidFill>
                  <a:schemeClr val="tx2"/>
                </a:solidFill>
              </a:rPr>
            </a:br>
            <a:r>
              <a:rPr lang="en-GB" sz="4400" dirty="0">
                <a:solidFill>
                  <a:schemeClr val="tx2"/>
                </a:solidFill>
              </a:rPr>
              <a:t>Solving ODEs using </a:t>
            </a:r>
            <a:r>
              <a:rPr lang="en-GB" sz="4400" dirty="0" err="1">
                <a:solidFill>
                  <a:schemeClr val="tx2"/>
                </a:solidFill>
                <a:latin typeface="Lucida Console" panose="020B0609040504020204" pitchFamily="49" charset="0"/>
              </a:rPr>
              <a:t>deSolve</a:t>
            </a:r>
            <a:endParaRPr sz="4400" dirty="0">
              <a:solidFill>
                <a:schemeClr val="tx2"/>
              </a:solidFill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16346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DD86D3-3F10-674E-A2D3-4E25EB9732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Practical 1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DC3262-8150-A04C-B99C-8B757E1834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7626" y="1789043"/>
            <a:ext cx="8229600" cy="4789825"/>
          </a:xfrm>
        </p:spPr>
        <p:txBody>
          <a:bodyPr/>
          <a:lstStyle/>
          <a:p>
            <a:pPr lvl="1">
              <a:buFont typeface="Arial" panose="020B0604020202020204" pitchFamily="34" charset="0"/>
              <a:buChar char="•"/>
            </a:pPr>
            <a:r>
              <a:rPr lang="en-GB" sz="2400" dirty="0"/>
              <a:t>Objective: Solve SI, SIR, SEIR models using </a:t>
            </a:r>
            <a:r>
              <a:rPr lang="en-GB" sz="2400" dirty="0" err="1">
                <a:latin typeface="Lucida Console" panose="020B0609040504020204" pitchFamily="49" charset="0"/>
              </a:rPr>
              <a:t>deSolve</a:t>
            </a:r>
            <a:endParaRPr lang="en-GB" sz="2400" dirty="0">
              <a:latin typeface="Lucida Console" panose="020B0609040504020204" pitchFamily="49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2400" dirty="0"/>
              <a:t>Answer questions 1, 2 and 3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2400" dirty="0"/>
              <a:t>Question 4, adding vaccination, is optional.</a:t>
            </a:r>
            <a:br>
              <a:rPr lang="en-GB" sz="2400" dirty="0"/>
            </a:br>
            <a:br>
              <a:rPr lang="en-GB" sz="2400" dirty="0"/>
            </a:br>
            <a:endParaRPr lang="en-GB" sz="2400" dirty="0"/>
          </a:p>
          <a:p>
            <a:pPr marL="342991" lvl="1" indent="0">
              <a:buNone/>
            </a:pPr>
            <a:r>
              <a:rPr lang="en-GB" sz="2400" dirty="0"/>
              <a:t>	Note: If you are stuck with a grid of plots in R, use</a:t>
            </a:r>
          </a:p>
          <a:p>
            <a:pPr marL="342991" lvl="1" indent="0">
              <a:buNone/>
            </a:pPr>
            <a:r>
              <a:rPr lang="en-GB" sz="2400" dirty="0">
                <a:latin typeface="Lucida Console" panose="020B0609040504020204" pitchFamily="49" charset="0"/>
              </a:rPr>
              <a:t>		par(</a:t>
            </a:r>
            <a:r>
              <a:rPr lang="en-GB" sz="2400" dirty="0" err="1">
                <a:latin typeface="Lucida Console" panose="020B0609040504020204" pitchFamily="49" charset="0"/>
              </a:rPr>
              <a:t>mfrow</a:t>
            </a:r>
            <a:r>
              <a:rPr lang="en-GB" sz="2400" dirty="0">
                <a:latin typeface="Lucida Console" panose="020B0609040504020204" pitchFamily="49" charset="0"/>
              </a:rPr>
              <a:t> = c(1,1))</a:t>
            </a:r>
          </a:p>
          <a:p>
            <a:pPr marL="342991" lvl="1" indent="0">
              <a:buNone/>
            </a:pPr>
            <a:r>
              <a:rPr lang="en-GB" sz="2400" dirty="0"/>
              <a:t>	to go back to single-plot mode.</a:t>
            </a:r>
            <a:endParaRPr lang="en-GB" sz="2400" dirty="0">
              <a:latin typeface="Lucida Console" panose="020B060904050402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9A89E4-5CEF-427B-8E6D-AC6370F021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E6475D-BDED-4D62-A64C-203EC56ADB6A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10376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9311E21-74D1-A417-B047-B2EE0FE5FC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7200" y="1308100"/>
            <a:ext cx="6146800" cy="55499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101EE6C-54AE-E3B5-8BA8-FDF99E923A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Practical 1: SI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04EB8E-6AFD-6054-113C-F5ECAE1CA2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0" i="0" dirty="0">
                <a:solidFill>
                  <a:srgbClr val="343A40"/>
                </a:solidFill>
                <a:effectLst/>
                <a:latin typeface="+mn-lt"/>
              </a:rPr>
              <a:t>1a. Increase the initial number of infectious individuals. What happens to the output?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73E8AE-314C-DE4A-523B-BB52D35534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E6475D-BDED-4D62-A64C-203EC56ADB6A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76068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D01353-6314-7A90-6FCB-4D8FD50151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38D8C97-A038-2F8E-A18B-7C47494F4F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7200" y="1308100"/>
            <a:ext cx="6146800" cy="55499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7200BDE-5380-826E-9A57-B1DA09DB2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Practical 1: SI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295D5B-E2CE-A5AC-5AA8-620501EE74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0" i="0" dirty="0">
                <a:solidFill>
                  <a:srgbClr val="343A40"/>
                </a:solidFill>
                <a:effectLst/>
                <a:latin typeface="+mn-lt"/>
              </a:rPr>
              <a:t>1a. Increase the initial number of infectious individuals. What happens to the output?</a:t>
            </a:r>
          </a:p>
          <a:p>
            <a:endParaRPr lang="en-GB" dirty="0">
              <a:solidFill>
                <a:srgbClr val="343A40"/>
              </a:solidFill>
              <a:latin typeface="+mn-lt"/>
            </a:endParaRPr>
          </a:p>
          <a:p>
            <a:r>
              <a:rPr lang="en-GB" b="0" i="0" dirty="0">
                <a:solidFill>
                  <a:srgbClr val="343A40"/>
                </a:solidFill>
                <a:effectLst/>
                <a:latin typeface="+mn-lt"/>
              </a:rPr>
              <a:t>The number of infectious </a:t>
            </a:r>
          </a:p>
          <a:p>
            <a:r>
              <a:rPr lang="en-GB" b="0" i="0" dirty="0">
                <a:solidFill>
                  <a:srgbClr val="343A40"/>
                </a:solidFill>
                <a:effectLst/>
                <a:latin typeface="+mn-lt"/>
              </a:rPr>
              <a:t>has a higher starting point, </a:t>
            </a:r>
          </a:p>
          <a:p>
            <a:r>
              <a:rPr lang="en-GB" b="0" i="0" dirty="0">
                <a:solidFill>
                  <a:srgbClr val="343A40"/>
                </a:solidFill>
                <a:effectLst/>
                <a:latin typeface="+mn-lt"/>
              </a:rPr>
              <a:t>but the same growth rate </a:t>
            </a:r>
          </a:p>
          <a:p>
            <a:r>
              <a:rPr lang="en-GB" b="0" i="0" dirty="0">
                <a:solidFill>
                  <a:srgbClr val="343A40"/>
                </a:solidFill>
                <a:effectLst/>
                <a:latin typeface="+mn-lt"/>
              </a:rPr>
              <a:t>from that level, and the </a:t>
            </a:r>
          </a:p>
          <a:p>
            <a:r>
              <a:rPr lang="en-GB" b="0" i="0" dirty="0">
                <a:solidFill>
                  <a:srgbClr val="343A40"/>
                </a:solidFill>
                <a:effectLst/>
                <a:latin typeface="+mn-lt"/>
              </a:rPr>
              <a:t>same endpoint.</a:t>
            </a:r>
          </a:p>
          <a:p>
            <a:endParaRPr lang="en-GB" dirty="0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4DB68B-720B-103D-5C10-2EF41845B8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E6475D-BDED-4D62-A64C-203EC56ADB6A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24643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6F7219-A0EB-54D2-FEFF-71AE8951D4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1528A34-8CAB-6917-89B0-23546CA633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7200" y="1308100"/>
            <a:ext cx="6146800" cy="55499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452D0B8-92AC-9E8B-71FE-FFA89EDE1F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Practical 1: SI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E956B6-2E09-D831-A404-E9EFB88517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0" i="0" dirty="0">
                <a:solidFill>
                  <a:srgbClr val="343A40"/>
                </a:solidFill>
                <a:effectLst/>
                <a:latin typeface="+mn-lt"/>
              </a:rPr>
              <a:t>1c. Increase the value of the </a:t>
            </a:r>
            <a:r>
              <a:rPr lang="en-GB" b="0" i="0" dirty="0">
                <a:solidFill>
                  <a:srgbClr val="343A40"/>
                </a:solidFill>
                <a:effectLst/>
                <a:latin typeface="Lucida Console" panose="020B0609040504020204" pitchFamily="49" charset="0"/>
              </a:rPr>
              <a:t>by</a:t>
            </a:r>
            <a:r>
              <a:rPr lang="en-GB" b="0" i="0" dirty="0">
                <a:solidFill>
                  <a:srgbClr val="343A40"/>
                </a:solidFill>
                <a:effectLst/>
                <a:latin typeface="+mn-lt"/>
              </a:rPr>
              <a:t> argument (in the </a:t>
            </a:r>
            <a:r>
              <a:rPr lang="en-GB" b="0" i="0" dirty="0">
                <a:solidFill>
                  <a:srgbClr val="343A40"/>
                </a:solidFill>
                <a:effectLst/>
                <a:latin typeface="Lucida Console" panose="020B0609040504020204" pitchFamily="49" charset="0"/>
              </a:rPr>
              <a:t>times</a:t>
            </a:r>
            <a:r>
              <a:rPr lang="en-GB" b="0" i="0" dirty="0">
                <a:solidFill>
                  <a:srgbClr val="343A40"/>
                </a:solidFill>
                <a:effectLst/>
                <a:latin typeface="+mn-lt"/>
              </a:rPr>
              <a:t> vector). </a:t>
            </a:r>
            <a:br>
              <a:rPr lang="en-GB" b="0" i="0" dirty="0">
                <a:solidFill>
                  <a:srgbClr val="343A40"/>
                </a:solidFill>
                <a:effectLst/>
                <a:latin typeface="+mn-lt"/>
              </a:rPr>
            </a:br>
            <a:r>
              <a:rPr lang="en-GB" b="0" i="0" dirty="0">
                <a:solidFill>
                  <a:srgbClr val="343A40"/>
                </a:solidFill>
                <a:effectLst/>
                <a:latin typeface="+mn-lt"/>
              </a:rPr>
              <a:t>What happens to the output?</a:t>
            </a:r>
          </a:p>
          <a:p>
            <a:endParaRPr lang="en-GB" dirty="0">
              <a:latin typeface="+mn-lt"/>
            </a:endParaRPr>
          </a:p>
          <a:p>
            <a:endParaRPr lang="en-GB" dirty="0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942A1F-5BDB-6561-C718-6BB3D874EE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E6475D-BDED-4D62-A64C-203EC56ADB6A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48858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2CE8E8-C369-2729-50FA-2E366547B9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607F52D-FDD8-D899-9E0B-BC131EECCF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7200" y="1308100"/>
            <a:ext cx="6146800" cy="55499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9220662-1742-568B-C0FD-6E1271323A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Practical 1: SI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B812A3-27F5-A2C4-0A42-1E25ABD220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0" i="0" dirty="0">
                <a:solidFill>
                  <a:srgbClr val="343A40"/>
                </a:solidFill>
                <a:effectLst/>
                <a:latin typeface="+mn-lt"/>
              </a:rPr>
              <a:t>1c. Increase the value of the </a:t>
            </a:r>
            <a:r>
              <a:rPr lang="en-GB" b="0" i="0" dirty="0">
                <a:solidFill>
                  <a:srgbClr val="343A40"/>
                </a:solidFill>
                <a:effectLst/>
                <a:latin typeface="Lucida Console" panose="020B0609040504020204" pitchFamily="49" charset="0"/>
              </a:rPr>
              <a:t>by</a:t>
            </a:r>
            <a:r>
              <a:rPr lang="en-GB" b="0" i="0" dirty="0">
                <a:solidFill>
                  <a:srgbClr val="343A40"/>
                </a:solidFill>
                <a:effectLst/>
                <a:latin typeface="+mn-lt"/>
              </a:rPr>
              <a:t> argument (in the </a:t>
            </a:r>
            <a:r>
              <a:rPr lang="en-GB" b="0" i="0" dirty="0">
                <a:solidFill>
                  <a:srgbClr val="343A40"/>
                </a:solidFill>
                <a:effectLst/>
                <a:latin typeface="Lucida Console" panose="020B0609040504020204" pitchFamily="49" charset="0"/>
              </a:rPr>
              <a:t>times</a:t>
            </a:r>
            <a:r>
              <a:rPr lang="en-GB" b="0" i="0" dirty="0">
                <a:solidFill>
                  <a:srgbClr val="343A40"/>
                </a:solidFill>
                <a:effectLst/>
                <a:latin typeface="+mn-lt"/>
              </a:rPr>
              <a:t> vector). </a:t>
            </a:r>
            <a:br>
              <a:rPr lang="en-GB" b="0" i="0" dirty="0">
                <a:solidFill>
                  <a:srgbClr val="343A40"/>
                </a:solidFill>
                <a:effectLst/>
                <a:latin typeface="+mn-lt"/>
              </a:rPr>
            </a:br>
            <a:r>
              <a:rPr lang="en-GB" b="0" i="0" dirty="0">
                <a:solidFill>
                  <a:srgbClr val="343A40"/>
                </a:solidFill>
                <a:effectLst/>
                <a:latin typeface="+mn-lt"/>
              </a:rPr>
              <a:t>What happens to the output?</a:t>
            </a:r>
          </a:p>
          <a:p>
            <a:endParaRPr lang="en-GB" dirty="0">
              <a:solidFill>
                <a:srgbClr val="343A40"/>
              </a:solidFill>
              <a:latin typeface="+mn-lt"/>
            </a:endParaRPr>
          </a:p>
          <a:p>
            <a:r>
              <a:rPr lang="en-GB" b="0" i="0" dirty="0">
                <a:solidFill>
                  <a:srgbClr val="343A40"/>
                </a:solidFill>
                <a:effectLst/>
                <a:latin typeface="+mn-lt"/>
              </a:rPr>
              <a:t>The solution points become </a:t>
            </a:r>
          </a:p>
          <a:p>
            <a:r>
              <a:rPr lang="en-GB" b="0" i="0" dirty="0">
                <a:solidFill>
                  <a:srgbClr val="343A40"/>
                </a:solidFill>
                <a:effectLst/>
                <a:latin typeface="+mn-lt"/>
              </a:rPr>
              <a:t>more spaced out, but trace </a:t>
            </a:r>
          </a:p>
          <a:p>
            <a:r>
              <a:rPr lang="en-GB" b="0" i="0" dirty="0">
                <a:solidFill>
                  <a:srgbClr val="343A40"/>
                </a:solidFill>
                <a:effectLst/>
                <a:latin typeface="+mn-lt"/>
              </a:rPr>
              <a:t>the same underlying curve.</a:t>
            </a:r>
          </a:p>
          <a:p>
            <a:endParaRPr lang="en-GB" dirty="0">
              <a:solidFill>
                <a:srgbClr val="343A40"/>
              </a:solidFill>
              <a:latin typeface="+mn-lt"/>
            </a:endParaRPr>
          </a:p>
          <a:p>
            <a:endParaRPr lang="en-GB" b="0" i="0" dirty="0">
              <a:solidFill>
                <a:srgbClr val="343A40"/>
              </a:solidFill>
              <a:effectLst/>
              <a:latin typeface="+mn-lt"/>
            </a:endParaRPr>
          </a:p>
          <a:p>
            <a:endParaRPr lang="en-GB" dirty="0">
              <a:latin typeface="+mn-lt"/>
            </a:endParaRPr>
          </a:p>
          <a:p>
            <a:endParaRPr lang="en-GB" dirty="0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94AD1E-E03D-D0EC-16D4-449C0EF81A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E6475D-BDED-4D62-A64C-203EC56ADB6A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730803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BCA52D-F532-C0DF-A204-F5BD3E3801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6CD01492-A269-C8AC-19D8-2E1A7E8C20CF}"/>
              </a:ext>
            </a:extLst>
          </p:cNvPr>
          <p:cNvGrpSpPr/>
          <p:nvPr/>
        </p:nvGrpSpPr>
        <p:grpSpPr>
          <a:xfrm>
            <a:off x="540980" y="2088509"/>
            <a:ext cx="8229600" cy="3600000"/>
            <a:chOff x="540980" y="2239691"/>
            <a:chExt cx="8229600" cy="36000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560D582-10BD-EA45-3A2D-B0BABF5E56E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0980" y="2239691"/>
              <a:ext cx="3987185" cy="36000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1204A0E-9EDA-721E-63A6-26226F4147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83395" y="2239691"/>
              <a:ext cx="3987185" cy="360000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80958E8-8097-FC52-70B3-002541BB93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Practical 1: SIR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6C42FDA-328D-5C31-4A0E-D791FB2448B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b="0" i="0" dirty="0">
                    <a:solidFill>
                      <a:srgbClr val="343A40"/>
                    </a:solidFill>
                    <a:effectLst/>
                    <a:latin typeface="+mn-lt"/>
                  </a:rPr>
                  <a:t>2b. Change the value of the transmission rate so that the basic reproduction number is less than one, i.e.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solidFill>
                              <a:srgbClr val="343A4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solidFill>
                              <a:srgbClr val="343A4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GB" b="0" i="1" smtClean="0">
                            <a:solidFill>
                              <a:srgbClr val="343A40"/>
                            </a:solidFill>
                            <a:effectLst/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GB" b="0" i="1" smtClean="0">
                        <a:solidFill>
                          <a:srgbClr val="343A40"/>
                        </a:solidFill>
                        <a:effectLst/>
                        <a:latin typeface="Cambria Math" panose="02040503050406030204" pitchFamily="18" charset="0"/>
                      </a:rPr>
                      <m:t>&lt;1</m:t>
                    </m:r>
                  </m:oMath>
                </a14:m>
                <a:r>
                  <a:rPr lang="en-GB" b="0" i="0" dirty="0">
                    <a:solidFill>
                      <a:srgbClr val="343A40"/>
                    </a:solidFill>
                    <a:effectLst/>
                    <a:latin typeface="+mn-lt"/>
                  </a:rPr>
                  <a:t>. What happens to the output? </a:t>
                </a:r>
              </a:p>
              <a:p>
                <a:endParaRPr lang="en-GB" sz="1400" dirty="0">
                  <a:solidFill>
                    <a:srgbClr val="343A40"/>
                  </a:solidFill>
                  <a:latin typeface="+mn-lt"/>
                </a:endParaRPr>
              </a:p>
              <a:p>
                <a:r>
                  <a:rPr lang="en-GB" b="0" dirty="0">
                    <a:solidFill>
                      <a:srgbClr val="343A40"/>
                    </a:solidFill>
                    <a:effectLst/>
                    <a:latin typeface="+mn-lt"/>
                  </a:rPr>
                  <a:t>				</a:t>
                </a:r>
                <a14:m>
                  <m:oMath xmlns:m="http://schemas.openxmlformats.org/officeDocument/2006/math">
                    <m:r>
                      <a:rPr lang="en-GB" b="0" i="1" smtClean="0">
                        <a:solidFill>
                          <a:srgbClr val="343A40"/>
                        </a:solidFill>
                        <a:effectLst/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GB" b="0" i="1" smtClean="0">
                        <a:solidFill>
                          <a:srgbClr val="343A40"/>
                        </a:solidFill>
                        <a:effectLst/>
                        <a:latin typeface="Cambria Math" panose="02040503050406030204" pitchFamily="18" charset="0"/>
                      </a:rPr>
                      <m:t>=0.4, </m:t>
                    </m:r>
                    <m:r>
                      <a:rPr lang="en-GB" b="0" i="1" smtClean="0">
                        <a:solidFill>
                          <a:srgbClr val="343A40"/>
                        </a:solidFill>
                        <a:effectLst/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GB" b="0" i="1" smtClean="0">
                        <a:solidFill>
                          <a:srgbClr val="343A40"/>
                        </a:solidFill>
                        <a:effectLst/>
                        <a:latin typeface="Cambria Math" panose="02040503050406030204" pitchFamily="18" charset="0"/>
                      </a:rPr>
                      <m:t>=0.2</m:t>
                    </m:r>
                  </m:oMath>
                </a14:m>
                <a:r>
                  <a:rPr lang="en-GB" dirty="0">
                    <a:solidFill>
                      <a:srgbClr val="343A40"/>
                    </a:solidFill>
                  </a:rPr>
                  <a:t>							        </a:t>
                </a:r>
                <a14:m>
                  <m:oMath xmlns:m="http://schemas.openxmlformats.org/officeDocument/2006/math">
                    <m:r>
                      <a:rPr lang="en-GB" i="1">
                        <a:solidFill>
                          <a:srgbClr val="343A40"/>
                        </a:solidFill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GB" i="1">
                        <a:solidFill>
                          <a:srgbClr val="343A40"/>
                        </a:solidFill>
                        <a:latin typeface="Cambria Math" panose="02040503050406030204" pitchFamily="18" charset="0"/>
                      </a:rPr>
                      <m:t>=0.19, </m:t>
                    </m:r>
                    <m:r>
                      <a:rPr lang="en-GB" i="1">
                        <a:solidFill>
                          <a:srgbClr val="343A40"/>
                        </a:solidFill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GB" i="1">
                        <a:solidFill>
                          <a:srgbClr val="343A40"/>
                        </a:solidFill>
                        <a:latin typeface="Cambria Math" panose="02040503050406030204" pitchFamily="18" charset="0"/>
                      </a:rPr>
                      <m:t>=0.2</m:t>
                    </m:r>
                  </m:oMath>
                </a14:m>
                <a:endParaRPr lang="en-GB" b="0" i="0" dirty="0">
                  <a:solidFill>
                    <a:srgbClr val="343A40"/>
                  </a:solidFill>
                  <a:effectLst/>
                  <a:latin typeface="+mn-lt"/>
                </a:endParaRPr>
              </a:p>
              <a:p>
                <a:endParaRPr lang="en-GB" dirty="0">
                  <a:solidFill>
                    <a:srgbClr val="343A40"/>
                  </a:solidFill>
                  <a:latin typeface="+mn-lt"/>
                </a:endParaRPr>
              </a:p>
              <a:p>
                <a:endParaRPr lang="en-GB" b="0" i="0" dirty="0">
                  <a:solidFill>
                    <a:srgbClr val="343A40"/>
                  </a:solidFill>
                  <a:effectLst/>
                  <a:latin typeface="+mn-lt"/>
                </a:endParaRPr>
              </a:p>
              <a:p>
                <a:endParaRPr lang="en-GB" dirty="0">
                  <a:solidFill>
                    <a:srgbClr val="343A40"/>
                  </a:solidFill>
                  <a:latin typeface="+mn-lt"/>
                </a:endParaRPr>
              </a:p>
              <a:p>
                <a:endParaRPr lang="en-GB" b="0" i="0" dirty="0">
                  <a:solidFill>
                    <a:srgbClr val="343A40"/>
                  </a:solidFill>
                  <a:effectLst/>
                  <a:latin typeface="+mn-lt"/>
                </a:endParaRPr>
              </a:p>
              <a:p>
                <a:endParaRPr lang="en-GB" dirty="0">
                  <a:solidFill>
                    <a:srgbClr val="343A40"/>
                  </a:solidFill>
                  <a:latin typeface="+mn-lt"/>
                </a:endParaRPr>
              </a:p>
              <a:p>
                <a:endParaRPr lang="en-GB" b="0" i="0" dirty="0">
                  <a:solidFill>
                    <a:srgbClr val="343A40"/>
                  </a:solidFill>
                  <a:effectLst/>
                  <a:latin typeface="+mn-lt"/>
                </a:endParaRPr>
              </a:p>
              <a:p>
                <a:endParaRPr lang="en-GB" dirty="0">
                  <a:solidFill>
                    <a:srgbClr val="343A40"/>
                  </a:solidFill>
                  <a:latin typeface="+mn-lt"/>
                </a:endParaRPr>
              </a:p>
              <a:p>
                <a:endParaRPr lang="en-GB" b="0" i="0" dirty="0">
                  <a:solidFill>
                    <a:srgbClr val="343A40"/>
                  </a:solidFill>
                  <a:effectLst/>
                  <a:latin typeface="+mn-lt"/>
                </a:endParaRPr>
              </a:p>
              <a:p>
                <a:endParaRPr lang="en-GB" b="0" i="0" dirty="0">
                  <a:solidFill>
                    <a:srgbClr val="343A40"/>
                  </a:solidFill>
                  <a:effectLst/>
                  <a:latin typeface="+mn-lt"/>
                </a:endParaRPr>
              </a:p>
              <a:p>
                <a:r>
                  <a:rPr lang="en-GB" b="0" i="0" dirty="0">
                    <a:solidFill>
                      <a:srgbClr val="343A40"/>
                    </a:solidFill>
                    <a:effectLst/>
                    <a:latin typeface="+mn-lt"/>
                  </a:rPr>
                  <a:t>Recall that for an SIR model, the basic reproduction number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solidFill>
                              <a:srgbClr val="343A4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solidFill>
                              <a:srgbClr val="343A4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GB" b="0" i="1" smtClean="0">
                            <a:solidFill>
                              <a:srgbClr val="343A40"/>
                            </a:solidFill>
                            <a:effectLst/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GB" b="0" i="1" smtClean="0">
                        <a:solidFill>
                          <a:srgbClr val="343A40"/>
                        </a:solidFill>
                        <a:effectLst/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type m:val="lin"/>
                        <m:ctrlPr>
                          <a:rPr lang="en-GB" b="0" i="1" smtClean="0">
                            <a:solidFill>
                              <a:srgbClr val="343A4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b="0" i="1" smtClean="0">
                            <a:solidFill>
                              <a:srgbClr val="343A4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𝛽</m:t>
                        </m:r>
                      </m:num>
                      <m:den>
                        <m:r>
                          <a:rPr lang="en-GB" b="0" i="1" smtClean="0">
                            <a:solidFill>
                              <a:srgbClr val="343A4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𝛾</m:t>
                        </m:r>
                      </m:den>
                    </m:f>
                    <m:r>
                      <a:rPr lang="en-GB" b="0" i="1" smtClean="0">
                        <a:solidFill>
                          <a:srgbClr val="343A40"/>
                        </a:solidFill>
                        <a:effectLst/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GB" b="0" i="0" dirty="0">
                    <a:solidFill>
                      <a:srgbClr val="343A40"/>
                    </a:solidFill>
                    <a:effectLst/>
                    <a:latin typeface="+mn-lt"/>
                  </a:rPr>
                  <a:t> </a:t>
                </a:r>
              </a:p>
              <a:p>
                <a:r>
                  <a:rPr lang="en-GB" b="0" i="0" dirty="0">
                    <a:solidFill>
                      <a:srgbClr val="343A40"/>
                    </a:solidFill>
                    <a:effectLst/>
                    <a:latin typeface="+mn-lt"/>
                  </a:rPr>
                  <a:t>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solidFill>
                              <a:srgbClr val="343A4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solidFill>
                              <a:srgbClr val="343A4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GB" i="1">
                            <a:solidFill>
                              <a:srgbClr val="343A4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GB" i="1">
                        <a:solidFill>
                          <a:srgbClr val="343A40"/>
                        </a:solidFill>
                        <a:latin typeface="Cambria Math" panose="02040503050406030204" pitchFamily="18" charset="0"/>
                      </a:rPr>
                      <m:t>&lt;1</m:t>
                    </m:r>
                  </m:oMath>
                </a14:m>
                <a:r>
                  <a:rPr lang="en-GB" b="0" i="0" dirty="0">
                    <a:solidFill>
                      <a:srgbClr val="343A40"/>
                    </a:solidFill>
                    <a:effectLst/>
                    <a:latin typeface="+mn-lt"/>
                  </a:rPr>
                  <a:t>, the epidemic does not take off.</a:t>
                </a:r>
              </a:p>
              <a:p>
                <a:endParaRPr lang="en-GB" dirty="0">
                  <a:solidFill>
                    <a:srgbClr val="343A40"/>
                  </a:solidFill>
                  <a:latin typeface="+mn-lt"/>
                </a:endParaRPr>
              </a:p>
              <a:p>
                <a:endParaRPr lang="en-GB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6C42FDA-328D-5C31-4A0E-D791FB2448B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617" t="-526" r="-1235" b="-710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DB3A42-1D3D-8894-F0E0-5419A5F7FE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E6475D-BDED-4D62-A64C-203EC56ADB6A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4826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9AF908-620F-4F90-F38A-351D852766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F746-2A4F-4382-763E-89E3E2551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Practical 1: SEIR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179E48-DA47-2253-2131-33C9C19055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0" i="0" dirty="0">
                <a:solidFill>
                  <a:srgbClr val="343A40"/>
                </a:solidFill>
                <a:effectLst/>
                <a:latin typeface="+mn-lt"/>
              </a:rPr>
              <a:t>3b. </a:t>
            </a:r>
            <a:r>
              <a:rPr lang="en-GB" dirty="0">
                <a:solidFill>
                  <a:srgbClr val="343A40"/>
                </a:solidFill>
                <a:latin typeface="+mn-lt"/>
              </a:rPr>
              <a:t>How does the model output differ from the SIR model you coded previously? </a:t>
            </a:r>
          </a:p>
          <a:p>
            <a:endParaRPr lang="en-GB" dirty="0">
              <a:solidFill>
                <a:srgbClr val="343A40"/>
              </a:solidFill>
              <a:latin typeface="+mn-lt"/>
            </a:endParaRPr>
          </a:p>
          <a:p>
            <a:endParaRPr lang="en-GB" dirty="0">
              <a:solidFill>
                <a:srgbClr val="343A40"/>
              </a:solidFill>
              <a:latin typeface="+mn-lt"/>
            </a:endParaRPr>
          </a:p>
          <a:p>
            <a:endParaRPr lang="en-GB" dirty="0">
              <a:solidFill>
                <a:srgbClr val="343A40"/>
              </a:solidFill>
              <a:latin typeface="+mn-lt"/>
            </a:endParaRPr>
          </a:p>
          <a:p>
            <a:endParaRPr lang="en-GB" dirty="0">
              <a:solidFill>
                <a:srgbClr val="343A40"/>
              </a:solidFill>
              <a:latin typeface="+mn-lt"/>
            </a:endParaRPr>
          </a:p>
          <a:p>
            <a:endParaRPr lang="en-GB" dirty="0">
              <a:solidFill>
                <a:srgbClr val="343A40"/>
              </a:solidFill>
              <a:latin typeface="+mn-lt"/>
            </a:endParaRPr>
          </a:p>
          <a:p>
            <a:endParaRPr lang="en-GB" dirty="0">
              <a:solidFill>
                <a:srgbClr val="343A40"/>
              </a:solidFill>
              <a:latin typeface="+mn-lt"/>
            </a:endParaRPr>
          </a:p>
          <a:p>
            <a:endParaRPr lang="en-GB" dirty="0">
              <a:solidFill>
                <a:srgbClr val="343A40"/>
              </a:solidFill>
              <a:latin typeface="+mn-lt"/>
            </a:endParaRPr>
          </a:p>
          <a:p>
            <a:endParaRPr lang="en-GB" dirty="0">
              <a:solidFill>
                <a:srgbClr val="343A40"/>
              </a:solidFill>
              <a:latin typeface="+mn-lt"/>
            </a:endParaRPr>
          </a:p>
          <a:p>
            <a:endParaRPr lang="en-GB" dirty="0">
              <a:solidFill>
                <a:srgbClr val="343A40"/>
              </a:solidFill>
              <a:latin typeface="+mn-lt"/>
            </a:endParaRPr>
          </a:p>
          <a:p>
            <a:endParaRPr lang="en-GB" dirty="0">
              <a:solidFill>
                <a:srgbClr val="343A40"/>
              </a:solidFill>
              <a:latin typeface="+mn-lt"/>
            </a:endParaRPr>
          </a:p>
          <a:p>
            <a:endParaRPr lang="en-GB" dirty="0">
              <a:solidFill>
                <a:srgbClr val="343A40"/>
              </a:solidFill>
              <a:latin typeface="+mn-lt"/>
            </a:endParaRPr>
          </a:p>
          <a:p>
            <a:r>
              <a:rPr lang="en-GB" dirty="0">
                <a:solidFill>
                  <a:srgbClr val="343A40"/>
                </a:solidFill>
                <a:latin typeface="+mn-lt"/>
              </a:rPr>
              <a:t>Approximately the same number of people get infected, but the epidemic takes approximately twice as long; generation interval is twice as long.</a:t>
            </a:r>
          </a:p>
          <a:p>
            <a:r>
              <a:rPr lang="en-GB" dirty="0">
                <a:solidFill>
                  <a:srgbClr val="343A40"/>
                </a:solidFill>
                <a:latin typeface="+mn-lt"/>
              </a:rPr>
              <a:t>See </a:t>
            </a:r>
            <a:r>
              <a:rPr lang="en-GB" dirty="0" err="1">
                <a:solidFill>
                  <a:srgbClr val="343A40"/>
                </a:solidFill>
                <a:latin typeface="+mn-lt"/>
              </a:rPr>
              <a:t>Wallinga</a:t>
            </a:r>
            <a:r>
              <a:rPr lang="en-GB" dirty="0">
                <a:solidFill>
                  <a:srgbClr val="343A40"/>
                </a:solidFill>
                <a:latin typeface="+mn-lt"/>
              </a:rPr>
              <a:t> and </a:t>
            </a:r>
            <a:r>
              <a:rPr lang="en-GB" dirty="0" err="1">
                <a:solidFill>
                  <a:srgbClr val="343A40"/>
                </a:solidFill>
                <a:latin typeface="+mn-lt"/>
              </a:rPr>
              <a:t>Lipsitch</a:t>
            </a:r>
            <a:r>
              <a:rPr lang="en-GB" dirty="0">
                <a:solidFill>
                  <a:srgbClr val="343A40"/>
                </a:solidFill>
                <a:latin typeface="+mn-lt"/>
              </a:rPr>
              <a:t> 2007, especially section 3a, for discussion of the generation interval, the growth rate and the reproduction number in epidemic models.</a:t>
            </a:r>
          </a:p>
          <a:p>
            <a:endParaRPr lang="en-GB" dirty="0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B20771-7486-8ABE-69C7-02DCF32553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E6475D-BDED-4D62-A64C-203EC56ADB6A}" type="slidenum">
              <a:rPr lang="en-GB" smtClean="0"/>
              <a:t>38</a:t>
            </a:fld>
            <a:endParaRPr lang="en-GB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3A162E8-BEA8-95F9-8FD5-DF60BD852C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842126"/>
            <a:ext cx="3987185" cy="3600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1F59080-715C-D287-927E-38B715A5A4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815" y="1842126"/>
            <a:ext cx="3987185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560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57201" y="279132"/>
            <a:ext cx="6697132" cy="623236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en-GB" dirty="0"/>
              <a:t>Reminder: Difference equations</a:t>
            </a:r>
            <a:endParaRPr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A6A044-ED6B-149F-E26A-B9C1E7CE9243}"/>
              </a:ext>
            </a:extLst>
          </p:cNvPr>
          <p:cNvSpPr txBox="1"/>
          <p:nvPr/>
        </p:nvSpPr>
        <p:spPr>
          <a:xfrm>
            <a:off x="1709530" y="2226365"/>
            <a:ext cx="1152939" cy="203132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pPr algn="ctr"/>
            <a:r>
              <a:rPr lang="en-GB" dirty="0"/>
              <a:t>next </a:t>
            </a:r>
          </a:p>
          <a:p>
            <a:pPr algn="ctr"/>
            <a:r>
              <a:rPr lang="en-GB" dirty="0"/>
              <a:t>value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48B304-2B16-8C02-E91C-6E776553F0AE}"/>
              </a:ext>
            </a:extLst>
          </p:cNvPr>
          <p:cNvSpPr txBox="1"/>
          <p:nvPr/>
        </p:nvSpPr>
        <p:spPr>
          <a:xfrm>
            <a:off x="4532244" y="2226364"/>
            <a:ext cx="2582333" cy="203132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pPr algn="ctr"/>
            <a:r>
              <a:rPr lang="en-GB" dirty="0"/>
              <a:t>change</a:t>
            </a:r>
          </a:p>
          <a:p>
            <a:pPr algn="ctr"/>
            <a:r>
              <a:rPr lang="en-GB" dirty="0"/>
              <a:t>in value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3FC7E3-BEB9-109D-A5B3-419DFDC0AD1A}"/>
              </a:ext>
            </a:extLst>
          </p:cNvPr>
          <p:cNvSpPr txBox="1"/>
          <p:nvPr/>
        </p:nvSpPr>
        <p:spPr>
          <a:xfrm>
            <a:off x="3137453" y="2226365"/>
            <a:ext cx="1335156" cy="203132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pPr algn="ctr"/>
            <a:r>
              <a:rPr lang="en-GB" dirty="0"/>
              <a:t>current </a:t>
            </a:r>
          </a:p>
          <a:p>
            <a:pPr algn="ctr"/>
            <a:r>
              <a:rPr lang="en-GB" dirty="0"/>
              <a:t>value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/>
              <p:cNvSpPr>
                <a:spLocks noGrp="1"/>
              </p:cNvSpPr>
              <p:nvPr>
                <p:ph sz="half" idx="1"/>
              </p:nvPr>
            </p:nvSpPr>
            <p:spPr>
              <a:xfrm>
                <a:off x="457201" y="1490871"/>
                <a:ext cx="8179903" cy="1938130"/>
              </a:xfrm>
            </p:spPr>
            <p:txBody>
              <a:bodyPr/>
              <a:lstStyle/>
              <a:p>
                <a:pPr marL="42874" indent="0">
                  <a:buNone/>
                </a:pPr>
                <a:r>
                  <a:rPr lang="en-GB" sz="2000" dirty="0"/>
                  <a:t>In the previous session, we explored difference equations:</a:t>
                </a:r>
              </a:p>
              <a:p>
                <a:pPr marL="42874" indent="0">
                  <a:buNone/>
                </a:pPr>
                <a:endParaRPr lang="en-GB" sz="2000" dirty="0"/>
              </a:p>
              <a:p>
                <a:pPr marL="42874" indent="0">
                  <a:buNone/>
                </a:pPr>
                <a:r>
                  <a:rPr lang="en-GB" sz="2000" b="0" dirty="0"/>
                  <a:t> 				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      =      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    − 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2000" dirty="0"/>
              </a:p>
              <a:p>
                <a:pPr marL="42874" indent="0">
                  <a:buNone/>
                </a:pPr>
                <a:r>
                  <a:rPr lang="en-GB" sz="2000" dirty="0"/>
                  <a:t>				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       =      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    + 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 − 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en-GB" sz="2000" b="0" dirty="0"/>
              </a:p>
              <a:p>
                <a:pPr marL="42874" indent="0">
                  <a:buNone/>
                </a:pPr>
                <a:r>
                  <a:rPr lang="en-GB" sz="2000" dirty="0"/>
                  <a:t>				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      =     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    + 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2000" dirty="0"/>
              </a:p>
            </p:txBody>
          </p:sp>
        </mc:Choice>
        <mc:Fallback xmlns="">
          <p:sp>
            <p:nvSpPr>
              <p:cNvPr id="7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457201" y="1490871"/>
                <a:ext cx="8179903" cy="1938130"/>
              </a:xfrm>
              <a:blipFill>
                <a:blip r:embed="rId2"/>
                <a:stretch>
                  <a:fillRect l="-310" t="-194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7F2FDD-EB57-4115-BC46-BE8ADDF490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E6475D-BDED-4D62-A64C-203EC56ADB6A}" type="slidenum">
              <a:rPr lang="en-GB" smtClean="0"/>
              <a:t>3</a:t>
            </a:fld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09B6517-0E25-AD03-9E93-6E0345559F61}"/>
              </a:ext>
            </a:extLst>
          </p:cNvPr>
          <p:cNvSpPr txBox="1"/>
          <p:nvPr/>
        </p:nvSpPr>
        <p:spPr>
          <a:xfrm>
            <a:off x="3157331" y="3658679"/>
            <a:ext cx="5282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=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0748209-33AA-4A3B-2EC5-E798A301C692}"/>
              </a:ext>
            </a:extLst>
          </p:cNvPr>
          <p:cNvSpPr txBox="1"/>
          <p:nvPr/>
        </p:nvSpPr>
        <p:spPr>
          <a:xfrm>
            <a:off x="4502427" y="3658678"/>
            <a:ext cx="5282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+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89E3C8F-FC73-A251-A573-AD3BA2A59F0A}"/>
              </a:ext>
            </a:extLst>
          </p:cNvPr>
          <p:cNvCxnSpPr>
            <a:cxnSpLocks/>
          </p:cNvCxnSpPr>
          <p:nvPr/>
        </p:nvCxnSpPr>
        <p:spPr>
          <a:xfrm flipV="1">
            <a:off x="4403035" y="4462670"/>
            <a:ext cx="715617" cy="1133059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4DE1470-D6F7-BD36-8E5C-DB71939C0BEF}"/>
              </a:ext>
            </a:extLst>
          </p:cNvPr>
          <p:cNvSpPr txBox="1"/>
          <p:nvPr/>
        </p:nvSpPr>
        <p:spPr>
          <a:xfrm>
            <a:off x="1938130" y="5595730"/>
            <a:ext cx="55485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These changes are the interesting part – </a:t>
            </a:r>
            <a:br>
              <a:rPr lang="en-GB" dirty="0"/>
            </a:br>
            <a:r>
              <a:rPr lang="en-GB" dirty="0"/>
              <a:t>they are what define the behaviour of the system.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DD86D3-3F10-674E-A2D3-4E25EB9732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ODEs session 1 summary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DC3262-8150-A04C-B99C-8B757E1834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buFont typeface="Arial" panose="020B0604020202020204" pitchFamily="34" charset="0"/>
              <a:buChar char="•"/>
            </a:pPr>
            <a:r>
              <a:rPr lang="en-GB" sz="2400" dirty="0"/>
              <a:t>ODE models are specified in terms of state variables and their rates of change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2400" dirty="0"/>
              <a:t>We have seen how to construct ODE systems starting from a flowchart-style model diagram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2400" dirty="0"/>
              <a:t>To solve an ODE model, we need to provide initial conditions for the state variables, parameter values, and times over which to solve the model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2400" dirty="0"/>
              <a:t>We have learned how to use </a:t>
            </a:r>
            <a:r>
              <a:rPr lang="en-GB" sz="2400" dirty="0" err="1">
                <a:latin typeface="Lucida Console" panose="020B0609040504020204" pitchFamily="49" charset="0"/>
              </a:rPr>
              <a:t>deSolve</a:t>
            </a:r>
            <a:r>
              <a:rPr lang="en-GB" sz="2400" dirty="0"/>
              <a:t> to solve ODEs in 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2400" dirty="0"/>
              <a:t>Next session: Advanced use of </a:t>
            </a:r>
            <a:r>
              <a:rPr lang="en-GB" sz="2400" dirty="0" err="1">
                <a:latin typeface="Lucida Console" panose="020B0609040504020204" pitchFamily="49" charset="0"/>
              </a:rPr>
              <a:t>deSolve</a:t>
            </a:r>
            <a:r>
              <a:rPr lang="en-GB" sz="2400" dirty="0"/>
              <a:t>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FC498A-E39F-44B8-89B9-DF25FE5006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E6475D-BDED-4D62-A64C-203EC56ADB6A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599044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5B8D3CD3-6246-4468-8D19-C3E6218CBE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098097"/>
            <a:ext cx="9144000" cy="2387600"/>
          </a:xfrm>
          <a:prstGeom prst="rect">
            <a:avLst/>
          </a:prstGeom>
        </p:spPr>
        <p:txBody>
          <a:bodyPr/>
          <a:lstStyle/>
          <a:p>
            <a:pPr marL="0" lvl="0" indent="0">
              <a:buNone/>
            </a:pPr>
            <a:r>
              <a:rPr lang="en-GB" dirty="0"/>
              <a:t>Ordinary Differential Equations, session 2</a:t>
            </a:r>
            <a:endParaRPr dirty="0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E69AF515-A3A4-4931-B1C3-BA740B67E6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577772"/>
            <a:ext cx="9144000" cy="1655762"/>
          </a:xfrm>
          <a:prstGeom prst="rect">
            <a:avLst/>
          </a:prstGeom>
        </p:spPr>
        <p:txBody>
          <a:bodyPr/>
          <a:lstStyle/>
          <a:p>
            <a:pPr marL="0" lvl="0" indent="0">
              <a:buNone/>
            </a:pPr>
            <a:r>
              <a:rPr lang="en-GB" dirty="0"/>
              <a:t>Modern Techniques in Modelling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43C4B-76D5-C943-AD7F-15CD5DF99C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Outline for session 2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9F14C9-82D7-AA43-A040-188A623F31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buFont typeface="Arial" panose="020B0604020202020204" pitchFamily="34" charset="0"/>
              <a:buChar char="•"/>
            </a:pPr>
            <a:r>
              <a:rPr lang="en-GB" sz="2800" dirty="0"/>
              <a:t> Recap on ODEs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2800" dirty="0"/>
              <a:t> How does numerical integration work?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2800" dirty="0"/>
              <a:t> Advanced use of </a:t>
            </a:r>
            <a:r>
              <a:rPr lang="en-GB" sz="2800" dirty="0" err="1">
                <a:latin typeface="Lucida Console" panose="020B0609040504020204" pitchFamily="49" charset="0"/>
              </a:rPr>
              <a:t>deSolve</a:t>
            </a:r>
            <a:endParaRPr lang="en-GB" sz="2800" dirty="0">
              <a:latin typeface="Lucida Console" panose="020B0609040504020204" pitchFamily="49" charset="0"/>
            </a:endParaRPr>
          </a:p>
          <a:p>
            <a:pPr lvl="2">
              <a:buFont typeface="Arial" panose="020B0604020202020204" pitchFamily="34" charset="0"/>
              <a:buChar char="•"/>
            </a:pPr>
            <a:r>
              <a:rPr lang="en-GB" sz="2400" dirty="0"/>
              <a:t>Practical: time-varying parameters, events, and </a:t>
            </a:r>
            <a:r>
              <a:rPr lang="en-GB" sz="2400" dirty="0" err="1"/>
              <a:t>Rcpp</a:t>
            </a:r>
            <a:endParaRPr lang="en-GB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DC634B-27E9-4B7A-9654-623999C148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E6475D-BDED-4D62-A64C-203EC56ADB6A}" type="slidenum">
              <a:rPr lang="en-GB" smtClean="0"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499219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E31E06-3E44-0B3A-BCF7-0957E50E70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24B69-97BB-494C-97D3-1D35B683E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Ordinary differential equations: Recap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71477D-CA10-3C8B-A90D-CE823A9DB3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E6475D-BDED-4D62-A64C-203EC56ADB6A}" type="slidenum">
              <a:rPr lang="en-GB" smtClean="0"/>
              <a:t>42</a:t>
            </a:fld>
            <a:endParaRPr lang="en-GB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ECC076D-0925-40CF-56C0-A925C4A04BFA}"/>
              </a:ext>
            </a:extLst>
          </p:cNvPr>
          <p:cNvCxnSpPr>
            <a:cxnSpLocks/>
          </p:cNvCxnSpPr>
          <p:nvPr/>
        </p:nvCxnSpPr>
        <p:spPr>
          <a:xfrm>
            <a:off x="2272086" y="1882519"/>
            <a:ext cx="1718689" cy="0"/>
          </a:xfrm>
          <a:prstGeom prst="straightConnector1">
            <a:avLst/>
          </a:prstGeom>
          <a:ln w="38100"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A80D360-595B-6B2F-235C-5BDFFD568999}"/>
              </a:ext>
            </a:extLst>
          </p:cNvPr>
          <p:cNvCxnSpPr>
            <a:cxnSpLocks/>
          </p:cNvCxnSpPr>
          <p:nvPr/>
        </p:nvCxnSpPr>
        <p:spPr>
          <a:xfrm>
            <a:off x="5664799" y="1882519"/>
            <a:ext cx="1718689" cy="0"/>
          </a:xfrm>
          <a:prstGeom prst="straightConnector1">
            <a:avLst/>
          </a:prstGeom>
          <a:ln w="38100"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DC8D04C-E86C-DF18-10BF-0016AB88D061}"/>
              </a:ext>
            </a:extLst>
          </p:cNvPr>
          <p:cNvSpPr txBox="1"/>
          <p:nvPr/>
        </p:nvSpPr>
        <p:spPr>
          <a:xfrm>
            <a:off x="5364041" y="1939671"/>
            <a:ext cx="2325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recovery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D1CC92E-2832-E796-B614-623A8EAAA32B}"/>
              </a:ext>
            </a:extLst>
          </p:cNvPr>
          <p:cNvSpPr txBox="1"/>
          <p:nvPr/>
        </p:nvSpPr>
        <p:spPr>
          <a:xfrm>
            <a:off x="1115860" y="1540988"/>
            <a:ext cx="605790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GB" sz="3600" dirty="0"/>
              <a:t>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51586E0-6096-B388-AAD7-DCCFA0F7C05E}"/>
              </a:ext>
            </a:extLst>
          </p:cNvPr>
          <p:cNvSpPr txBox="1"/>
          <p:nvPr/>
        </p:nvSpPr>
        <p:spPr>
          <a:xfrm>
            <a:off x="4529095" y="1540988"/>
            <a:ext cx="605790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GB" sz="3600" dirty="0"/>
              <a:t>I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BEA6443-7B36-DED5-9661-56AB3AD11358}"/>
              </a:ext>
            </a:extLst>
          </p:cNvPr>
          <p:cNvSpPr txBox="1"/>
          <p:nvPr/>
        </p:nvSpPr>
        <p:spPr>
          <a:xfrm>
            <a:off x="7919138" y="1540988"/>
            <a:ext cx="605790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GB" sz="3600" dirty="0"/>
              <a:t>R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F0E8D46-B884-DB6C-E1D7-4456E684DC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240" y="2546075"/>
            <a:ext cx="7647709" cy="438691"/>
          </a:xfrm>
        </p:spPr>
        <p:txBody>
          <a:bodyPr/>
          <a:lstStyle/>
          <a:p>
            <a:r>
              <a:rPr lang="en-GB" dirty="0"/>
              <a:t>A full ODE model specification has the following elements:</a:t>
            </a:r>
          </a:p>
          <a:p>
            <a:r>
              <a:rPr lang="en-GB" sz="2000" dirty="0"/>
              <a:t>	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93F42A9-5ADD-4179-1060-30129DBA1449}"/>
                  </a:ext>
                </a:extLst>
              </p:cNvPr>
              <p:cNvSpPr txBox="1"/>
              <p:nvPr/>
            </p:nvSpPr>
            <p:spPr>
              <a:xfrm>
                <a:off x="2531908" y="1416886"/>
                <a:ext cx="11430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𝛽</m:t>
                      </m:r>
                      <m:f>
                        <m:fPr>
                          <m:type m:val="lin"/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num>
                        <m:den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93F42A9-5ADD-4179-1060-30129DBA14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1908" y="1416886"/>
                <a:ext cx="1143000" cy="400110"/>
              </a:xfrm>
              <a:prstGeom prst="rect">
                <a:avLst/>
              </a:prstGeom>
              <a:blipFill>
                <a:blip r:embed="rId2"/>
                <a:stretch>
                  <a:fillRect t="-115152" b="-17272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102624B-2109-0174-B984-73E22A33F30A}"/>
                  </a:ext>
                </a:extLst>
              </p:cNvPr>
              <p:cNvSpPr txBox="1"/>
              <p:nvPr/>
            </p:nvSpPr>
            <p:spPr>
              <a:xfrm>
                <a:off x="6135523" y="1428269"/>
                <a:ext cx="77724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𝛾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102624B-2109-0174-B984-73E22A33F3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5523" y="1428269"/>
                <a:ext cx="777240" cy="369332"/>
              </a:xfrm>
              <a:prstGeom prst="rect">
                <a:avLst/>
              </a:prstGeom>
              <a:blipFill>
                <a:blip r:embed="rId3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0E3FDC55-A993-533A-D586-A86E0F69CF00}"/>
              </a:ext>
            </a:extLst>
          </p:cNvPr>
          <p:cNvSpPr txBox="1"/>
          <p:nvPr/>
        </p:nvSpPr>
        <p:spPr>
          <a:xfrm>
            <a:off x="1945835" y="1939671"/>
            <a:ext cx="2325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infection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BAB341E-501F-22ED-0405-0C598972C0BD}"/>
              </a:ext>
            </a:extLst>
          </p:cNvPr>
          <p:cNvGrpSpPr/>
          <p:nvPr/>
        </p:nvGrpSpPr>
        <p:grpSpPr>
          <a:xfrm>
            <a:off x="359945" y="3428870"/>
            <a:ext cx="4348193" cy="1427833"/>
            <a:chOff x="489947" y="3292087"/>
            <a:chExt cx="4348193" cy="142783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4873E77B-EB19-BD1D-33DE-416DEA561F39}"/>
                    </a:ext>
                  </a:extLst>
                </p:cNvPr>
                <p:cNvSpPr txBox="1"/>
                <p:nvPr/>
              </p:nvSpPr>
              <p:spPr>
                <a:xfrm>
                  <a:off x="489949" y="3292087"/>
                  <a:ext cx="1018309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type m:val="lin"/>
                            <m:ctrlPr>
                              <a:rPr lang="en-GB" sz="24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24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𝑑𝑆</m:t>
                            </m:r>
                          </m:num>
                          <m:den>
                            <m:r>
                              <a:rPr lang="en-GB" sz="24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𝑑𝑡</m:t>
                            </m:r>
                          </m:den>
                        </m:f>
                      </m:oMath>
                    </m:oMathPara>
                  </a14:m>
                  <a:endParaRPr lang="en-GB" sz="2400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4873E77B-EB19-BD1D-33DE-416DEA561F3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9949" y="3292087"/>
                  <a:ext cx="1018309" cy="461665"/>
                </a:xfrm>
                <a:prstGeom prst="rect">
                  <a:avLst/>
                </a:prstGeom>
                <a:blipFill>
                  <a:blip r:embed="rId4"/>
                  <a:stretch>
                    <a:fillRect l="-11111" t="-127027" r="-1235" b="-194595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9299A910-31C6-3387-2671-82D913A86A8F}"/>
                    </a:ext>
                  </a:extLst>
                </p:cNvPr>
                <p:cNvSpPr txBox="1"/>
                <p:nvPr/>
              </p:nvSpPr>
              <p:spPr>
                <a:xfrm>
                  <a:off x="489948" y="3775171"/>
                  <a:ext cx="1018309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type m:val="lin"/>
                            <m:ctrlPr>
                              <a:rPr lang="en-GB" sz="24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24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𝑑𝐼</m:t>
                            </m:r>
                          </m:num>
                          <m:den>
                            <m:r>
                              <a:rPr lang="en-GB" sz="24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𝑑𝑡</m:t>
                            </m:r>
                          </m:den>
                        </m:f>
                      </m:oMath>
                    </m:oMathPara>
                  </a14:m>
                  <a:endParaRPr lang="en-GB" sz="2400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9299A910-31C6-3387-2671-82D913A86A8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9948" y="3775171"/>
                  <a:ext cx="1018309" cy="461665"/>
                </a:xfrm>
                <a:prstGeom prst="rect">
                  <a:avLst/>
                </a:prstGeom>
                <a:blipFill>
                  <a:blip r:embed="rId5"/>
                  <a:stretch>
                    <a:fillRect l="-12346" t="-127027" b="-194595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DFF51D3E-7604-BE09-0158-678761942E28}"/>
                    </a:ext>
                  </a:extLst>
                </p:cNvPr>
                <p:cNvSpPr txBox="1"/>
                <p:nvPr/>
              </p:nvSpPr>
              <p:spPr>
                <a:xfrm>
                  <a:off x="489947" y="4258255"/>
                  <a:ext cx="1018309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type m:val="lin"/>
                            <m:ctrlPr>
                              <a:rPr lang="en-GB" sz="24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24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𝑑𝑅</m:t>
                            </m:r>
                          </m:num>
                          <m:den>
                            <m:r>
                              <a:rPr lang="en-GB" sz="24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𝑑𝑡</m:t>
                            </m:r>
                          </m:den>
                        </m:f>
                      </m:oMath>
                    </m:oMathPara>
                  </a14:m>
                  <a:endParaRPr lang="en-GB" sz="2400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DFF51D3E-7604-BE09-0158-678761942E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9947" y="4258255"/>
                  <a:ext cx="1018309" cy="461665"/>
                </a:xfrm>
                <a:prstGeom prst="rect">
                  <a:avLst/>
                </a:prstGeom>
                <a:blipFill>
                  <a:blip r:embed="rId6"/>
                  <a:stretch>
                    <a:fillRect l="-8642" t="-124324" r="-3704" b="-194595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6398EA8C-3373-5278-2601-0A4A6D741D9A}"/>
                    </a:ext>
                  </a:extLst>
                </p:cNvPr>
                <p:cNvSpPr txBox="1"/>
                <p:nvPr/>
              </p:nvSpPr>
              <p:spPr>
                <a:xfrm>
                  <a:off x="1221491" y="3292087"/>
                  <a:ext cx="1018309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en-GB" sz="2400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6398EA8C-3373-5278-2601-0A4A6D741D9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21491" y="3292087"/>
                  <a:ext cx="1018309" cy="46166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6CE13843-9834-0A68-493F-FE6C9B5FD92D}"/>
                    </a:ext>
                  </a:extLst>
                </p:cNvPr>
                <p:cNvSpPr txBox="1"/>
                <p:nvPr/>
              </p:nvSpPr>
              <p:spPr>
                <a:xfrm>
                  <a:off x="1221490" y="3775170"/>
                  <a:ext cx="1018309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en-GB" sz="2400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6CE13843-9834-0A68-493F-FE6C9B5FD92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21490" y="3775170"/>
                  <a:ext cx="1018309" cy="46166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69B63400-E708-1BBE-ABD6-6B1D02C890EB}"/>
                    </a:ext>
                  </a:extLst>
                </p:cNvPr>
                <p:cNvSpPr txBox="1"/>
                <p:nvPr/>
              </p:nvSpPr>
              <p:spPr>
                <a:xfrm>
                  <a:off x="1218920" y="4257044"/>
                  <a:ext cx="1018309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en-GB" sz="2400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69B63400-E708-1BBE-ABD6-6B1D02C890E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18920" y="4257044"/>
                  <a:ext cx="1018309" cy="46166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5D80FC67-7270-0F2D-F93D-1B3E16987CD5}"/>
                    </a:ext>
                  </a:extLst>
                </p:cNvPr>
                <p:cNvSpPr txBox="1"/>
                <p:nvPr/>
              </p:nvSpPr>
              <p:spPr>
                <a:xfrm>
                  <a:off x="2026178" y="3292087"/>
                  <a:ext cx="1601420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GB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en-GB" sz="24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type m:val="lin"/>
                                <m:ctrlPr>
                                  <a:rPr lang="en-GB" sz="24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24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  <m:r>
                                  <a:rPr lang="en-GB" sz="24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𝐼</m:t>
                                </m:r>
                              </m:num>
                              <m:den>
                                <m:r>
                                  <a:rPr lang="en-GB" sz="24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𝑁</m:t>
                                </m:r>
                              </m:den>
                            </m:f>
                          </m:e>
                        </m:d>
                        <m:r>
                          <a:rPr lang="en-GB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oMath>
                    </m:oMathPara>
                  </a14:m>
                  <a:endParaRPr lang="en-GB" sz="2400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5D80FC67-7270-0F2D-F93D-1B3E16987CD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26178" y="3292087"/>
                  <a:ext cx="1601420" cy="461665"/>
                </a:xfrm>
                <a:prstGeom prst="rect">
                  <a:avLst/>
                </a:prstGeom>
                <a:blipFill>
                  <a:blip r:embed="rId8"/>
                  <a:stretch>
                    <a:fillRect t="-127027" b="-194595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3255E985-6660-B8E2-FA7F-B28FD09ADD1B}"/>
                    </a:ext>
                  </a:extLst>
                </p:cNvPr>
                <p:cNvSpPr txBox="1"/>
                <p:nvPr/>
              </p:nvSpPr>
              <p:spPr>
                <a:xfrm>
                  <a:off x="2000484" y="3783645"/>
                  <a:ext cx="1601420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GB" sz="24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type m:val="lin"/>
                                <m:ctrlPr>
                                  <a:rPr lang="en-GB" sz="24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24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  <m:r>
                                  <a:rPr lang="en-GB" sz="24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𝐼</m:t>
                                </m:r>
                              </m:num>
                              <m:den>
                                <m:r>
                                  <a:rPr lang="en-GB" sz="24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𝑁</m:t>
                                </m:r>
                              </m:den>
                            </m:f>
                          </m:e>
                        </m:d>
                        <m:r>
                          <a:rPr lang="en-GB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oMath>
                    </m:oMathPara>
                  </a14:m>
                  <a:endParaRPr lang="en-GB" sz="2400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3255E985-6660-B8E2-FA7F-B28FD09ADD1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00484" y="3783645"/>
                  <a:ext cx="1601420" cy="461665"/>
                </a:xfrm>
                <a:prstGeom prst="rect">
                  <a:avLst/>
                </a:prstGeom>
                <a:blipFill>
                  <a:blip r:embed="rId9"/>
                  <a:stretch>
                    <a:fillRect l="-1575" t="-127027" b="-194595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A74D5BCB-5794-71AA-ECAB-73006CC6646D}"/>
                    </a:ext>
                  </a:extLst>
                </p:cNvPr>
                <p:cNvSpPr txBox="1"/>
                <p:nvPr/>
              </p:nvSpPr>
              <p:spPr>
                <a:xfrm>
                  <a:off x="3236720" y="3784732"/>
                  <a:ext cx="1601420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GB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 </m:t>
                        </m:r>
                        <m:r>
                          <a:rPr lang="en-GB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  <m:r>
                          <a:rPr lang="en-GB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</m:oMath>
                    </m:oMathPara>
                  </a14:m>
                  <a:endParaRPr lang="en-GB" sz="2400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A74D5BCB-5794-71AA-ECAB-73006CC6646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36720" y="3784732"/>
                  <a:ext cx="1601420" cy="461665"/>
                </a:xfrm>
                <a:prstGeom prst="rect">
                  <a:avLst/>
                </a:prstGeom>
                <a:blipFill>
                  <a:blip r:embed="rId10"/>
                  <a:stretch>
                    <a:fillRect b="-21622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03936F9A-2840-432F-52FD-9ACA78990F29}"/>
                    </a:ext>
                  </a:extLst>
                </p:cNvPr>
                <p:cNvSpPr txBox="1"/>
                <p:nvPr/>
              </p:nvSpPr>
              <p:spPr>
                <a:xfrm>
                  <a:off x="2026178" y="4235624"/>
                  <a:ext cx="1601420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GB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  <m:r>
                          <a:rPr lang="en-GB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</m:oMath>
                    </m:oMathPara>
                  </a14:m>
                  <a:endParaRPr lang="en-GB" sz="2400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03936F9A-2840-432F-52FD-9ACA78990F2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26178" y="4235624"/>
                  <a:ext cx="1601420" cy="461665"/>
                </a:xfrm>
                <a:prstGeom prst="rect">
                  <a:avLst/>
                </a:prstGeom>
                <a:blipFill>
                  <a:blip r:embed="rId11"/>
                  <a:stretch>
                    <a:fillRect l="-2362" b="-15789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1875DB5-9186-2F6C-3724-9205D42E1841}"/>
                  </a:ext>
                </a:extLst>
              </p:cNvPr>
              <p:cNvSpPr txBox="1"/>
              <p:nvPr/>
            </p:nvSpPr>
            <p:spPr>
              <a:xfrm>
                <a:off x="1075410" y="4887623"/>
                <a:ext cx="253426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2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GB" sz="2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GB" sz="2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  <m:r>
                        <a:rPr lang="en-GB" sz="2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GB" sz="2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</m:t>
                      </m:r>
                      <m:r>
                        <a:rPr lang="en-GB" sz="2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GB" sz="2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GB" sz="24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1875DB5-9186-2F6C-3724-9205D42E18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5410" y="4887623"/>
                <a:ext cx="2534260" cy="461665"/>
              </a:xfrm>
              <a:prstGeom prst="rect">
                <a:avLst/>
              </a:prstGeom>
              <a:blipFill>
                <a:blip r:embed="rId12"/>
                <a:stretch>
                  <a:fillRect l="-49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FB2B8AF-2DA2-A00D-A505-3C64E6FB79BA}"/>
                  </a:ext>
                </a:extLst>
              </p:cNvPr>
              <p:cNvSpPr txBox="1"/>
              <p:nvPr/>
            </p:nvSpPr>
            <p:spPr>
              <a:xfrm>
                <a:off x="5049965" y="3366430"/>
                <a:ext cx="2448959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400" dirty="0">
                    <a:solidFill>
                      <a:schemeClr val="accent5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2400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GB" sz="2400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GB" sz="2400" i="1">
                        <a:solidFill>
                          <a:schemeClr val="accent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GB" sz="2400" b="0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9,999</m:t>
                    </m:r>
                  </m:oMath>
                </a14:m>
                <a:endParaRPr lang="en-GB" sz="2400" i="1" dirty="0">
                  <a:solidFill>
                    <a:schemeClr val="accent5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GB" sz="2400" dirty="0">
                    <a:solidFill>
                      <a:schemeClr val="accent5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2400" i="1">
                        <a:solidFill>
                          <a:schemeClr val="accent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GB" sz="2400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GB" sz="2400" b="0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GB" sz="2400" i="1">
                        <a:solidFill>
                          <a:schemeClr val="accent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GB" sz="2400" b="0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endParaRPr lang="en-GB" sz="2400" i="1" dirty="0">
                  <a:solidFill>
                    <a:schemeClr val="accent5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GB" sz="2400" dirty="0">
                    <a:solidFill>
                      <a:schemeClr val="accent5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2400" i="1">
                        <a:solidFill>
                          <a:schemeClr val="accent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en-GB" sz="2400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GB" sz="2400" i="1">
                        <a:solidFill>
                          <a:schemeClr val="accent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GB" sz="2400" b="0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endParaRPr lang="en-GB" sz="2400" dirty="0">
                  <a:solidFill>
                    <a:schemeClr val="accent5"/>
                  </a:solidFill>
                  <a:ea typeface="Cambria Math" panose="02040503050406030204" pitchFamily="18" charset="0"/>
                </a:endParaRPr>
              </a:p>
              <a:p>
                <a:endParaRPr lang="en-GB" sz="24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FB2B8AF-2DA2-A00D-A505-3C64E6FB79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9965" y="3366430"/>
                <a:ext cx="2448959" cy="156966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A6893B31-53DC-BFB2-68AE-B9781DDD889D}"/>
              </a:ext>
            </a:extLst>
          </p:cNvPr>
          <p:cNvSpPr txBox="1">
            <a:spLocks/>
          </p:cNvSpPr>
          <p:nvPr/>
        </p:nvSpPr>
        <p:spPr>
          <a:xfrm>
            <a:off x="359944" y="3036402"/>
            <a:ext cx="5135507" cy="438691"/>
          </a:xfrm>
          <a:prstGeom prst="rect">
            <a:avLst/>
          </a:prstGeom>
        </p:spPr>
        <p:txBody>
          <a:bodyPr/>
          <a:lstStyle>
            <a:lvl1pPr marL="0" indent="0" algn="l" defTabSz="342991" rtl="0" eaLnBrk="1" latinLnBrk="0" hangingPunct="1">
              <a:spcBef>
                <a:spcPct val="20000"/>
              </a:spcBef>
              <a:buFont typeface="Arial"/>
              <a:buNone/>
              <a:defRPr sz="1800" b="0" i="0" kern="1200" baseline="0">
                <a:solidFill>
                  <a:schemeClr val="tx1"/>
                </a:solidFill>
                <a:latin typeface="open sans" charset="0"/>
                <a:ea typeface="+mn-ea"/>
                <a:cs typeface="+mn-cs"/>
              </a:defRPr>
            </a:lvl1pPr>
            <a:lvl2pPr marL="557361" indent="-214370" algn="l" defTabSz="342991" rtl="0" eaLnBrk="1" latinLnBrk="0" hangingPunct="1">
              <a:spcBef>
                <a:spcPct val="20000"/>
              </a:spcBef>
              <a:buFont typeface="Arial"/>
              <a:buChar char="–"/>
              <a:defRPr sz="21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479" indent="-171496" algn="l" defTabSz="342991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470" indent="-171496" algn="l" defTabSz="342991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461" indent="-171496" algn="l" defTabSz="342991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6453" indent="-171496" algn="l" defTabSz="342991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444" indent="-171496" algn="l" defTabSz="342991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436" indent="-171496" algn="l" defTabSz="342991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427" indent="-171496" algn="l" defTabSz="342991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rgbClr val="7030A0"/>
                </a:solidFill>
              </a:rPr>
              <a:t>System of ordinary differential equations</a:t>
            </a:r>
          </a:p>
          <a:p>
            <a:r>
              <a:rPr lang="en-GB" sz="2000" dirty="0">
                <a:solidFill>
                  <a:srgbClr val="7030A0"/>
                </a:solidFill>
              </a:rPr>
              <a:t>	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CAF07839-AA82-B3F3-17EC-47309A8E4B02}"/>
              </a:ext>
            </a:extLst>
          </p:cNvPr>
          <p:cNvSpPr txBox="1">
            <a:spLocks/>
          </p:cNvSpPr>
          <p:nvPr/>
        </p:nvSpPr>
        <p:spPr>
          <a:xfrm>
            <a:off x="5124362" y="3043567"/>
            <a:ext cx="1971289" cy="438691"/>
          </a:xfrm>
          <a:prstGeom prst="rect">
            <a:avLst/>
          </a:prstGeom>
        </p:spPr>
        <p:txBody>
          <a:bodyPr/>
          <a:lstStyle>
            <a:lvl1pPr marL="0" indent="0" algn="l" defTabSz="342991" rtl="0" eaLnBrk="1" latinLnBrk="0" hangingPunct="1">
              <a:spcBef>
                <a:spcPct val="20000"/>
              </a:spcBef>
              <a:buFont typeface="Arial"/>
              <a:buNone/>
              <a:defRPr sz="1800" b="0" i="0" kern="1200" baseline="0">
                <a:solidFill>
                  <a:schemeClr val="tx1"/>
                </a:solidFill>
                <a:latin typeface="open sans" charset="0"/>
                <a:ea typeface="+mn-ea"/>
                <a:cs typeface="+mn-cs"/>
              </a:defRPr>
            </a:lvl1pPr>
            <a:lvl2pPr marL="557361" indent="-214370" algn="l" defTabSz="342991" rtl="0" eaLnBrk="1" latinLnBrk="0" hangingPunct="1">
              <a:spcBef>
                <a:spcPct val="20000"/>
              </a:spcBef>
              <a:buFont typeface="Arial"/>
              <a:buChar char="–"/>
              <a:defRPr sz="21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479" indent="-171496" algn="l" defTabSz="342991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470" indent="-171496" algn="l" defTabSz="342991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461" indent="-171496" algn="l" defTabSz="342991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6453" indent="-171496" algn="l" defTabSz="342991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444" indent="-171496" algn="l" defTabSz="342991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436" indent="-171496" algn="l" defTabSz="342991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427" indent="-171496" algn="l" defTabSz="342991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accent5"/>
                </a:solidFill>
              </a:rPr>
              <a:t>Initial conditions</a:t>
            </a:r>
          </a:p>
          <a:p>
            <a:r>
              <a:rPr lang="en-GB" sz="2000" dirty="0">
                <a:solidFill>
                  <a:schemeClr val="accent5"/>
                </a:solidFill>
              </a:rPr>
              <a:t>	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FA97E9AD-0227-ACCD-D1CD-8351CCDE3EC7}"/>
              </a:ext>
            </a:extLst>
          </p:cNvPr>
          <p:cNvSpPr txBox="1">
            <a:spLocks/>
          </p:cNvSpPr>
          <p:nvPr/>
        </p:nvSpPr>
        <p:spPr>
          <a:xfrm>
            <a:off x="7367305" y="3040562"/>
            <a:ext cx="1971289" cy="438691"/>
          </a:xfrm>
          <a:prstGeom prst="rect">
            <a:avLst/>
          </a:prstGeom>
        </p:spPr>
        <p:txBody>
          <a:bodyPr/>
          <a:lstStyle>
            <a:lvl1pPr marL="0" indent="0" algn="l" defTabSz="342991" rtl="0" eaLnBrk="1" latinLnBrk="0" hangingPunct="1">
              <a:spcBef>
                <a:spcPct val="20000"/>
              </a:spcBef>
              <a:buFont typeface="Arial"/>
              <a:buNone/>
              <a:defRPr sz="1800" b="0" i="0" kern="1200" baseline="0">
                <a:solidFill>
                  <a:schemeClr val="tx1"/>
                </a:solidFill>
                <a:latin typeface="open sans" charset="0"/>
                <a:ea typeface="+mn-ea"/>
                <a:cs typeface="+mn-cs"/>
              </a:defRPr>
            </a:lvl1pPr>
            <a:lvl2pPr marL="557361" indent="-214370" algn="l" defTabSz="342991" rtl="0" eaLnBrk="1" latinLnBrk="0" hangingPunct="1">
              <a:spcBef>
                <a:spcPct val="20000"/>
              </a:spcBef>
              <a:buFont typeface="Arial"/>
              <a:buChar char="–"/>
              <a:defRPr sz="21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479" indent="-171496" algn="l" defTabSz="342991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470" indent="-171496" algn="l" defTabSz="342991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461" indent="-171496" algn="l" defTabSz="342991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6453" indent="-171496" algn="l" defTabSz="342991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444" indent="-171496" algn="l" defTabSz="342991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436" indent="-171496" algn="l" defTabSz="342991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427" indent="-171496" algn="l" defTabSz="342991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rgbClr val="0070C0"/>
                </a:solidFill>
              </a:rPr>
              <a:t>Parameters</a:t>
            </a:r>
          </a:p>
          <a:p>
            <a:r>
              <a:rPr lang="en-GB" sz="2000" dirty="0">
                <a:solidFill>
                  <a:srgbClr val="0070C0"/>
                </a:solidFill>
              </a:rPr>
              <a:t>	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41ABDE7-FCDE-A76A-65EF-03C92ABD3137}"/>
                  </a:ext>
                </a:extLst>
              </p:cNvPr>
              <p:cNvSpPr txBox="1"/>
              <p:nvPr/>
            </p:nvSpPr>
            <p:spPr>
              <a:xfrm>
                <a:off x="7302582" y="3406699"/>
                <a:ext cx="2448959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400" dirty="0">
                    <a:solidFill>
                      <a:schemeClr val="accent5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GB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=0.8</m:t>
                    </m:r>
                  </m:oMath>
                </a14:m>
                <a:endParaRPr lang="en-GB" sz="2400" i="1" dirty="0">
                  <a:solidFill>
                    <a:srgbClr val="0070C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GB" sz="2400" dirty="0">
                    <a:solidFill>
                      <a:srgbClr val="0070C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GB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</m:t>
                    </m:r>
                  </m:oMath>
                </a14:m>
                <a:endParaRPr lang="en-GB" sz="2400" dirty="0">
                  <a:solidFill>
                    <a:srgbClr val="0070C0"/>
                  </a:solidFill>
                  <a:ea typeface="Cambria Math" panose="02040503050406030204" pitchFamily="18" charset="0"/>
                </a:endParaRPr>
              </a:p>
              <a:p>
                <a:endParaRPr lang="en-GB" sz="24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41ABDE7-FCDE-A76A-65EF-03C92ABD31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2582" y="3406699"/>
                <a:ext cx="2448959" cy="1200329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4F1BDA2-CB3E-4AAF-7B95-B6E91F0F3B63}"/>
                  </a:ext>
                </a:extLst>
              </p:cNvPr>
              <p:cNvSpPr txBox="1"/>
              <p:nvPr/>
            </p:nvSpPr>
            <p:spPr>
              <a:xfrm>
                <a:off x="5049965" y="5065831"/>
                <a:ext cx="347709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400" dirty="0">
                    <a:solidFill>
                      <a:srgbClr val="00B05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GB" sz="24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∈{0, 1, 2, …, 60}</m:t>
                    </m:r>
                  </m:oMath>
                </a14:m>
                <a:endParaRPr lang="en-GB" sz="2400" dirty="0">
                  <a:solidFill>
                    <a:srgbClr val="00B050"/>
                  </a:solidFill>
                  <a:ea typeface="Cambria Math" panose="02040503050406030204" pitchFamily="18" charset="0"/>
                </a:endParaRPr>
              </a:p>
              <a:p>
                <a:endParaRPr lang="en-GB" sz="24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4F1BDA2-CB3E-4AAF-7B95-B6E91F0F3B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9965" y="5065831"/>
                <a:ext cx="3477097" cy="83099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10E46132-57E2-F657-10CF-E5AC0F38891A}"/>
              </a:ext>
            </a:extLst>
          </p:cNvPr>
          <p:cNvSpPr txBox="1">
            <a:spLocks/>
          </p:cNvSpPr>
          <p:nvPr/>
        </p:nvSpPr>
        <p:spPr>
          <a:xfrm>
            <a:off x="5124361" y="4655142"/>
            <a:ext cx="4267681" cy="438691"/>
          </a:xfrm>
          <a:prstGeom prst="rect">
            <a:avLst/>
          </a:prstGeom>
        </p:spPr>
        <p:txBody>
          <a:bodyPr/>
          <a:lstStyle>
            <a:lvl1pPr marL="0" indent="0" algn="l" defTabSz="342991" rtl="0" eaLnBrk="1" latinLnBrk="0" hangingPunct="1">
              <a:spcBef>
                <a:spcPct val="20000"/>
              </a:spcBef>
              <a:buFont typeface="Arial"/>
              <a:buNone/>
              <a:defRPr sz="1800" b="0" i="0" kern="1200" baseline="0">
                <a:solidFill>
                  <a:schemeClr val="tx1"/>
                </a:solidFill>
                <a:latin typeface="open sans" charset="0"/>
                <a:ea typeface="+mn-ea"/>
                <a:cs typeface="+mn-cs"/>
              </a:defRPr>
            </a:lvl1pPr>
            <a:lvl2pPr marL="557361" indent="-214370" algn="l" defTabSz="342991" rtl="0" eaLnBrk="1" latinLnBrk="0" hangingPunct="1">
              <a:spcBef>
                <a:spcPct val="20000"/>
              </a:spcBef>
              <a:buFont typeface="Arial"/>
              <a:buChar char="–"/>
              <a:defRPr sz="21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479" indent="-171496" algn="l" defTabSz="342991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470" indent="-171496" algn="l" defTabSz="342991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461" indent="-171496" algn="l" defTabSz="342991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6453" indent="-171496" algn="l" defTabSz="342991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444" indent="-171496" algn="l" defTabSz="342991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436" indent="-171496" algn="l" defTabSz="342991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427" indent="-171496" algn="l" defTabSz="342991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rgbClr val="00B050"/>
                </a:solidFill>
              </a:rPr>
              <a:t>Times to solve system for</a:t>
            </a:r>
          </a:p>
          <a:p>
            <a:r>
              <a:rPr lang="en-GB" sz="2000" dirty="0">
                <a:solidFill>
                  <a:srgbClr val="0070C0"/>
                </a:solidFill>
              </a:rPr>
              <a:t>	</a:t>
            </a: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B740DE69-968F-72D0-3C1B-9D73EE0FF32E}"/>
              </a:ext>
            </a:extLst>
          </p:cNvPr>
          <p:cNvSpPr txBox="1">
            <a:spLocks/>
          </p:cNvSpPr>
          <p:nvPr/>
        </p:nvSpPr>
        <p:spPr>
          <a:xfrm>
            <a:off x="821259" y="5868826"/>
            <a:ext cx="7647709" cy="1327100"/>
          </a:xfrm>
          <a:prstGeom prst="rect">
            <a:avLst/>
          </a:prstGeom>
        </p:spPr>
        <p:txBody>
          <a:bodyPr/>
          <a:lstStyle>
            <a:lvl1pPr marL="0" indent="0" algn="l" defTabSz="342991" rtl="0" eaLnBrk="1" latinLnBrk="0" hangingPunct="1">
              <a:spcBef>
                <a:spcPct val="20000"/>
              </a:spcBef>
              <a:buFont typeface="Arial"/>
              <a:buNone/>
              <a:defRPr sz="1800" b="0" i="0" kern="1200" baseline="0">
                <a:solidFill>
                  <a:schemeClr val="tx1"/>
                </a:solidFill>
                <a:latin typeface="open sans" charset="0"/>
                <a:ea typeface="+mn-ea"/>
                <a:cs typeface="+mn-cs"/>
              </a:defRPr>
            </a:lvl1pPr>
            <a:lvl2pPr marL="557361" indent="-214370" algn="l" defTabSz="342991" rtl="0" eaLnBrk="1" latinLnBrk="0" hangingPunct="1">
              <a:spcBef>
                <a:spcPct val="20000"/>
              </a:spcBef>
              <a:buFont typeface="Arial"/>
              <a:buChar char="–"/>
              <a:defRPr sz="21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479" indent="-171496" algn="l" defTabSz="342991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470" indent="-171496" algn="l" defTabSz="342991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461" indent="-171496" algn="l" defTabSz="342991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6453" indent="-171496" algn="l" defTabSz="342991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444" indent="-171496" algn="l" defTabSz="342991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436" indent="-171496" algn="l" defTabSz="342991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427" indent="-171496" algn="l" defTabSz="342991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Starting from the initial conditions, we use </a:t>
            </a:r>
            <a:r>
              <a:rPr lang="en-GB" b="1" dirty="0"/>
              <a:t>numerical integration</a:t>
            </a:r>
            <a:r>
              <a:rPr lang="en-GB" dirty="0"/>
              <a:t> (e.g. with </a:t>
            </a:r>
            <a:r>
              <a:rPr lang="en-GB" dirty="0" err="1">
                <a:latin typeface="Lucida Console" panose="020B0609040504020204" pitchFamily="49" charset="0"/>
              </a:rPr>
              <a:t>deSolve</a:t>
            </a:r>
            <a:r>
              <a:rPr lang="en-GB" dirty="0"/>
              <a:t>) to evaluate the variables at times </a:t>
            </a:r>
            <a:r>
              <a:rPr lang="en-GB" i="1" dirty="0"/>
              <a:t>t</a:t>
            </a:r>
            <a:r>
              <a:rPr lang="en-GB" dirty="0"/>
              <a:t>.</a:t>
            </a:r>
          </a:p>
          <a:p>
            <a:r>
              <a:rPr lang="en-GB" sz="2000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4226976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15AA88-7D50-F434-0664-1AF7AE856F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6BEC5D49-88B1-9AB0-9AC3-899C30EC3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931836"/>
            <a:ext cx="9144000" cy="994327"/>
          </a:xfrm>
          <a:prstGeom prst="rect">
            <a:avLst/>
          </a:prstGeom>
        </p:spPr>
        <p:txBody>
          <a:bodyPr/>
          <a:lstStyle/>
          <a:p>
            <a:pPr marL="0" lvl="0" indent="0">
              <a:buNone/>
            </a:pPr>
            <a:r>
              <a:rPr sz="4000" dirty="0">
                <a:solidFill>
                  <a:schemeClr val="tx2"/>
                </a:solidFill>
              </a:rPr>
              <a:t>How do</a:t>
            </a:r>
            <a:r>
              <a:rPr lang="en-GB" sz="4000" dirty="0">
                <a:solidFill>
                  <a:schemeClr val="tx2"/>
                </a:solidFill>
              </a:rPr>
              <a:t>es numerical </a:t>
            </a:r>
            <a:br>
              <a:rPr lang="en-GB" sz="4000" dirty="0">
                <a:solidFill>
                  <a:schemeClr val="tx2"/>
                </a:solidFill>
              </a:rPr>
            </a:br>
            <a:r>
              <a:rPr lang="en-GB" sz="4000" dirty="0">
                <a:solidFill>
                  <a:schemeClr val="tx2"/>
                </a:solidFill>
              </a:rPr>
              <a:t>integration of ODEs work?</a:t>
            </a:r>
            <a:endParaRPr sz="4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135449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B528FE-5350-88F8-9B0C-AF83052F1E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47268F-F216-1BD2-B483-AD81AA8C38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Numerical integration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360DD2-9AE5-E53D-F048-12A13F3E46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77818"/>
            <a:ext cx="8279296" cy="4821382"/>
          </a:xfrm>
        </p:spPr>
        <p:txBody>
          <a:bodyPr/>
          <a:lstStyle/>
          <a:p>
            <a:r>
              <a:rPr lang="en-GB" dirty="0"/>
              <a:t>Systems of ODEs define curves which usually don’t have analytical solutions.</a:t>
            </a:r>
          </a:p>
          <a:p>
            <a:endParaRPr lang="en-GB" dirty="0"/>
          </a:p>
          <a:p>
            <a:r>
              <a:rPr lang="en-GB" dirty="0"/>
              <a:t>We use </a:t>
            </a:r>
            <a:r>
              <a:rPr lang="en-GB" b="1" dirty="0"/>
              <a:t>numerical integration</a:t>
            </a:r>
            <a:r>
              <a:rPr lang="en-GB" dirty="0"/>
              <a:t> to approximate these curves.</a:t>
            </a:r>
          </a:p>
          <a:p>
            <a:endParaRPr lang="en-GB" dirty="0"/>
          </a:p>
          <a:p>
            <a:r>
              <a:rPr lang="en-GB" dirty="0"/>
              <a:t>Usually done using </a:t>
            </a:r>
            <a:r>
              <a:rPr lang="en-GB" b="1" dirty="0"/>
              <a:t>piecewise polynomials</a:t>
            </a:r>
            <a:r>
              <a:rPr lang="en-GB" dirty="0"/>
              <a:t>.</a:t>
            </a:r>
          </a:p>
          <a:p>
            <a:endParaRPr lang="en-GB" dirty="0"/>
          </a:p>
          <a:p>
            <a:r>
              <a:rPr lang="en-GB" dirty="0"/>
              <a:t>Recall – examples of polynomials</a:t>
            </a:r>
          </a:p>
          <a:p>
            <a:r>
              <a:rPr lang="en-GB" dirty="0"/>
              <a:t>	linear 			y = </a:t>
            </a:r>
            <a:r>
              <a:rPr lang="en-GB" dirty="0" err="1"/>
              <a:t>ax</a:t>
            </a:r>
            <a:r>
              <a:rPr lang="en-GB" dirty="0"/>
              <a:t> + b</a:t>
            </a:r>
          </a:p>
          <a:p>
            <a:r>
              <a:rPr lang="en-GB" dirty="0"/>
              <a:t>	quadratic		y = ax</a:t>
            </a:r>
            <a:r>
              <a:rPr lang="en-GB" baseline="30000" dirty="0"/>
              <a:t>2</a:t>
            </a:r>
            <a:r>
              <a:rPr lang="en-GB" dirty="0"/>
              <a:t> + </a:t>
            </a:r>
            <a:r>
              <a:rPr lang="en-GB" dirty="0" err="1"/>
              <a:t>bx</a:t>
            </a:r>
            <a:r>
              <a:rPr lang="en-GB" dirty="0"/>
              <a:t> + c</a:t>
            </a:r>
          </a:p>
          <a:p>
            <a:r>
              <a:rPr lang="en-GB" dirty="0"/>
              <a:t>	cubic			y = ax</a:t>
            </a:r>
            <a:r>
              <a:rPr lang="en-GB" baseline="30000" dirty="0"/>
              <a:t>3</a:t>
            </a:r>
            <a:r>
              <a:rPr lang="en-GB" dirty="0"/>
              <a:t> +  bx</a:t>
            </a:r>
            <a:r>
              <a:rPr lang="en-GB" baseline="30000" dirty="0"/>
              <a:t>2</a:t>
            </a:r>
            <a:r>
              <a:rPr lang="en-GB" dirty="0"/>
              <a:t> + cx + d</a:t>
            </a:r>
          </a:p>
          <a:p>
            <a:endParaRPr lang="en-GB" dirty="0"/>
          </a:p>
          <a:p>
            <a:r>
              <a:rPr lang="en-GB" dirty="0"/>
              <a:t>Simplest example: </a:t>
            </a:r>
            <a:r>
              <a:rPr lang="en-GB" b="1" dirty="0"/>
              <a:t>piecewise linear approximation</a:t>
            </a:r>
            <a:r>
              <a:rPr lang="en-GB" dirty="0"/>
              <a:t> (Euler’s method)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22FA9D-F2C6-8088-B7D8-D219ABB2DC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E6475D-BDED-4D62-A64C-203EC56ADB6A}" type="slidenum">
              <a:rPr lang="en-GB" smtClean="0"/>
              <a:t>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7049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94C860-F240-AA39-BD0A-25C128F11B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CAB3174-4D76-F7B9-42A0-651D4CD9BC69}"/>
              </a:ext>
            </a:extLst>
          </p:cNvPr>
          <p:cNvCxnSpPr>
            <a:cxnSpLocks/>
          </p:cNvCxnSpPr>
          <p:nvPr/>
        </p:nvCxnSpPr>
        <p:spPr>
          <a:xfrm flipV="1">
            <a:off x="1696339" y="5068592"/>
            <a:ext cx="685802" cy="179936"/>
          </a:xfrm>
          <a:prstGeom prst="line">
            <a:avLst/>
          </a:prstGeom>
          <a:ln>
            <a:prstDash val="sys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FFC1BF0-5AAD-AFBB-65D9-1B67FFDBA45C}"/>
              </a:ext>
            </a:extLst>
          </p:cNvPr>
          <p:cNvCxnSpPr>
            <a:cxnSpLocks/>
          </p:cNvCxnSpPr>
          <p:nvPr/>
        </p:nvCxnSpPr>
        <p:spPr>
          <a:xfrm flipV="1">
            <a:off x="929309" y="5252831"/>
            <a:ext cx="750404" cy="18884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B2C7771E-6706-23EB-17AF-4D658051063C}"/>
              </a:ext>
            </a:extLst>
          </p:cNvPr>
          <p:cNvSpPr/>
          <p:nvPr/>
        </p:nvSpPr>
        <p:spPr>
          <a:xfrm>
            <a:off x="854765" y="5357191"/>
            <a:ext cx="168966" cy="16896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68B9BE-BB2E-4E7A-BD0C-FBF1E7EA2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Euler’s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2A0CFA-C304-BA09-B48D-E1F9E8B39B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77818"/>
            <a:ext cx="4462670" cy="4821382"/>
          </a:xfrm>
        </p:spPr>
        <p:txBody>
          <a:bodyPr/>
          <a:lstStyle/>
          <a:p>
            <a:r>
              <a:rPr lang="en-GB" dirty="0"/>
              <a:t>Choose a time step, ∆t.</a:t>
            </a:r>
          </a:p>
          <a:p>
            <a:endParaRPr lang="en-GB" dirty="0"/>
          </a:p>
          <a:p>
            <a:pPr marL="342900" indent="-342900">
              <a:buAutoNum type="arabicPeriod"/>
            </a:pPr>
            <a:r>
              <a:rPr lang="en-GB" dirty="0"/>
              <a:t>Start at initial point </a:t>
            </a:r>
            <a:r>
              <a:rPr lang="en-GB" b="1" dirty="0"/>
              <a:t>y</a:t>
            </a:r>
            <a:r>
              <a:rPr lang="en-GB" dirty="0"/>
              <a:t>(0), i.e. t = 0.</a:t>
            </a:r>
          </a:p>
          <a:p>
            <a:pPr marL="342900" indent="-342900">
              <a:buAutoNum type="arabicPeriod"/>
            </a:pPr>
            <a:r>
              <a:rPr lang="en-GB" dirty="0"/>
              <a:t>Use ODEs to get “slope” of function at this point (</a:t>
            </a:r>
            <a:r>
              <a:rPr lang="en-GB" dirty="0" err="1"/>
              <a:t>d</a:t>
            </a:r>
            <a:r>
              <a:rPr lang="en-GB" b="1" dirty="0" err="1"/>
              <a:t>y</a:t>
            </a:r>
            <a:r>
              <a:rPr lang="en-GB" b="1" dirty="0"/>
              <a:t> </a:t>
            </a:r>
            <a:r>
              <a:rPr lang="en-GB" dirty="0"/>
              <a:t>/ dt).</a:t>
            </a:r>
          </a:p>
          <a:p>
            <a:pPr marL="342900" indent="-342900">
              <a:buAutoNum type="arabicPeriod"/>
            </a:pPr>
            <a:r>
              <a:rPr lang="en-GB" dirty="0"/>
              <a:t>Move forward to t’ = t + ∆t along a straight line with this “slope”.</a:t>
            </a:r>
          </a:p>
          <a:p>
            <a:pPr marL="342900" indent="-342900">
              <a:buAutoNum type="arabicPeriod"/>
            </a:pPr>
            <a:r>
              <a:rPr lang="en-GB" dirty="0"/>
              <a:t>Repeat steps 2 - 3.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54CCF7-F9EF-3C25-87C4-43EC232E2D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E6475D-BDED-4D62-A64C-203EC56ADB6A}" type="slidenum">
              <a:rPr lang="en-GB" smtClean="0"/>
              <a:t>45</a:t>
            </a:fld>
            <a:endParaRPr lang="en-GB"/>
          </a:p>
        </p:txBody>
      </p:sp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DFFF44FB-FEFF-6D98-B9A8-EA0746BB5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8612" y="1218668"/>
            <a:ext cx="3609126" cy="4665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Left Brace 7">
            <a:extLst>
              <a:ext uri="{FF2B5EF4-FFF2-40B4-BE49-F238E27FC236}">
                <a16:creationId xmlns:a16="http://schemas.microsoft.com/office/drawing/2014/main" id="{10F5A5E1-E9E5-3490-B1DC-C9ED696F5D4A}"/>
              </a:ext>
            </a:extLst>
          </p:cNvPr>
          <p:cNvSpPr/>
          <p:nvPr/>
        </p:nvSpPr>
        <p:spPr>
          <a:xfrm rot="16200000">
            <a:off x="1482174" y="5157304"/>
            <a:ext cx="245993" cy="1351722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0CFE73B-C5F6-D744-A833-55C6BB0C0BD9}"/>
              </a:ext>
            </a:extLst>
          </p:cNvPr>
          <p:cNvSpPr/>
          <p:nvPr/>
        </p:nvSpPr>
        <p:spPr>
          <a:xfrm>
            <a:off x="2196549" y="5000735"/>
            <a:ext cx="168966" cy="16896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B88FB68-AE32-9B4A-6EDD-B46B9CE7F1E2}"/>
              </a:ext>
            </a:extLst>
          </p:cNvPr>
          <p:cNvSpPr txBox="1"/>
          <p:nvPr/>
        </p:nvSpPr>
        <p:spPr>
          <a:xfrm>
            <a:off x="1383226" y="5980141"/>
            <a:ext cx="466055" cy="381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∆</a:t>
            </a:r>
            <a:r>
              <a:rPr lang="en-GB" i="1" dirty="0"/>
              <a:t>t</a:t>
            </a:r>
          </a:p>
        </p:txBody>
      </p:sp>
    </p:spTree>
    <p:extLst>
      <p:ext uri="{BB962C8B-B14F-4D97-AF65-F5344CB8AC3E}">
        <p14:creationId xmlns:p14="http://schemas.microsoft.com/office/powerpoint/2010/main" val="3639562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6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C255E0-0C35-84ED-3E4B-7BB2725DB1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110ED42-E189-32AD-6704-4B4F3FCAD4EC}"/>
              </a:ext>
            </a:extLst>
          </p:cNvPr>
          <p:cNvCxnSpPr>
            <a:cxnSpLocks/>
          </p:cNvCxnSpPr>
          <p:nvPr/>
        </p:nvCxnSpPr>
        <p:spPr>
          <a:xfrm flipV="1">
            <a:off x="939248" y="5083865"/>
            <a:ext cx="1341784" cy="35645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ADC6069C-CE14-774E-D776-0568D73ECB26}"/>
              </a:ext>
            </a:extLst>
          </p:cNvPr>
          <p:cNvSpPr/>
          <p:nvPr/>
        </p:nvSpPr>
        <p:spPr>
          <a:xfrm>
            <a:off x="854765" y="5357191"/>
            <a:ext cx="168966" cy="16896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B4D1EE-E034-7F8B-6479-EFBDB8B56C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Euler’s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606266-5EDB-6696-0F62-638795A093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77818"/>
            <a:ext cx="4462670" cy="4821382"/>
          </a:xfrm>
        </p:spPr>
        <p:txBody>
          <a:bodyPr/>
          <a:lstStyle/>
          <a:p>
            <a:r>
              <a:rPr lang="en-GB" dirty="0"/>
              <a:t>Choose a time step, ∆t.</a:t>
            </a:r>
          </a:p>
          <a:p>
            <a:endParaRPr lang="en-GB" dirty="0"/>
          </a:p>
          <a:p>
            <a:pPr marL="342900" indent="-342900">
              <a:buAutoNum type="arabicPeriod"/>
            </a:pPr>
            <a:r>
              <a:rPr lang="en-GB" dirty="0"/>
              <a:t>Start at initial point </a:t>
            </a:r>
            <a:r>
              <a:rPr lang="en-GB" b="1" dirty="0"/>
              <a:t>y</a:t>
            </a:r>
            <a:r>
              <a:rPr lang="en-GB" dirty="0"/>
              <a:t>(0), i.e. t = 0.</a:t>
            </a:r>
          </a:p>
          <a:p>
            <a:pPr marL="342900" indent="-342900">
              <a:buAutoNum type="arabicPeriod"/>
            </a:pPr>
            <a:r>
              <a:rPr lang="en-GB" dirty="0"/>
              <a:t>Use ODEs to get “slope” of function at this point (</a:t>
            </a:r>
            <a:r>
              <a:rPr lang="en-GB" dirty="0" err="1"/>
              <a:t>d</a:t>
            </a:r>
            <a:r>
              <a:rPr lang="en-GB" b="1" dirty="0" err="1"/>
              <a:t>y</a:t>
            </a:r>
            <a:r>
              <a:rPr lang="en-GB" b="1" dirty="0"/>
              <a:t> </a:t>
            </a:r>
            <a:r>
              <a:rPr lang="en-GB" dirty="0"/>
              <a:t>/ dt).</a:t>
            </a:r>
          </a:p>
          <a:p>
            <a:pPr marL="342900" indent="-342900">
              <a:buAutoNum type="arabicPeriod"/>
            </a:pPr>
            <a:r>
              <a:rPr lang="en-GB" dirty="0"/>
              <a:t>Move forward to t’ = t + ∆t along a straight line with this “slope”.</a:t>
            </a:r>
          </a:p>
          <a:p>
            <a:pPr marL="342900" indent="-342900">
              <a:buAutoNum type="arabicPeriod"/>
            </a:pPr>
            <a:r>
              <a:rPr lang="en-GB" dirty="0"/>
              <a:t>Repeat steps 2 - 3.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A128F6-36A4-976E-AF68-98D267FD68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E6475D-BDED-4D62-A64C-203EC56ADB6A}" type="slidenum">
              <a:rPr lang="en-GB" smtClean="0"/>
              <a:t>46</a:t>
            </a:fld>
            <a:endParaRPr lang="en-GB"/>
          </a:p>
        </p:txBody>
      </p:sp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E486D002-7D44-E825-D8FD-2AF0E4C4AB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8612" y="1218668"/>
            <a:ext cx="3609126" cy="4665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489266A4-95E1-F5D3-1C42-544243FC2065}"/>
              </a:ext>
            </a:extLst>
          </p:cNvPr>
          <p:cNvSpPr/>
          <p:nvPr/>
        </p:nvSpPr>
        <p:spPr>
          <a:xfrm>
            <a:off x="2196549" y="5000735"/>
            <a:ext cx="168966" cy="16896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2E0CA91-1D01-C48D-B82C-D7D6A885E475}"/>
              </a:ext>
            </a:extLst>
          </p:cNvPr>
          <p:cNvCxnSpPr>
            <a:cxnSpLocks/>
          </p:cNvCxnSpPr>
          <p:nvPr/>
        </p:nvCxnSpPr>
        <p:spPr>
          <a:xfrm flipV="1">
            <a:off x="2281032" y="4294912"/>
            <a:ext cx="1341784" cy="783411"/>
          </a:xfrm>
          <a:prstGeom prst="line">
            <a:avLst/>
          </a:prstGeom>
          <a:ln>
            <a:prstDash val="sys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F4C1BBD-497A-564C-9F87-94EDB42AD942}"/>
              </a:ext>
            </a:extLst>
          </p:cNvPr>
          <p:cNvCxnSpPr>
            <a:cxnSpLocks/>
          </p:cNvCxnSpPr>
          <p:nvPr/>
        </p:nvCxnSpPr>
        <p:spPr>
          <a:xfrm flipV="1">
            <a:off x="2271093" y="4765964"/>
            <a:ext cx="549692" cy="31925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8A80B7CA-E707-AEB9-016E-B6041DB232A2}"/>
              </a:ext>
            </a:extLst>
          </p:cNvPr>
          <p:cNvSpPr/>
          <p:nvPr/>
        </p:nvSpPr>
        <p:spPr>
          <a:xfrm>
            <a:off x="2196549" y="5000735"/>
            <a:ext cx="168966" cy="16896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Left Brace 12">
            <a:extLst>
              <a:ext uri="{FF2B5EF4-FFF2-40B4-BE49-F238E27FC236}">
                <a16:creationId xmlns:a16="http://schemas.microsoft.com/office/drawing/2014/main" id="{DBF83B79-21D2-4BAF-4D60-A83047905F63}"/>
              </a:ext>
            </a:extLst>
          </p:cNvPr>
          <p:cNvSpPr/>
          <p:nvPr/>
        </p:nvSpPr>
        <p:spPr>
          <a:xfrm rot="16200000">
            <a:off x="2823958" y="4800848"/>
            <a:ext cx="245993" cy="1351722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134A99C-CE12-0992-0939-BCCD2F965553}"/>
              </a:ext>
            </a:extLst>
          </p:cNvPr>
          <p:cNvSpPr/>
          <p:nvPr/>
        </p:nvSpPr>
        <p:spPr>
          <a:xfrm>
            <a:off x="3538333" y="4214675"/>
            <a:ext cx="168966" cy="16896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E5B5EDD-B734-6EA3-3E5F-22B220C5611C}"/>
              </a:ext>
            </a:extLst>
          </p:cNvPr>
          <p:cNvSpPr txBox="1"/>
          <p:nvPr/>
        </p:nvSpPr>
        <p:spPr>
          <a:xfrm>
            <a:off x="2725010" y="5623685"/>
            <a:ext cx="466055" cy="381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∆</a:t>
            </a:r>
            <a:r>
              <a:rPr lang="en-GB" i="1" dirty="0"/>
              <a:t>t</a:t>
            </a:r>
          </a:p>
        </p:txBody>
      </p:sp>
    </p:spTree>
    <p:extLst>
      <p:ext uri="{BB962C8B-B14F-4D97-AF65-F5344CB8AC3E}">
        <p14:creationId xmlns:p14="http://schemas.microsoft.com/office/powerpoint/2010/main" val="2823098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293792-DDCE-97FE-7EEB-69E997B7C2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F2C0D553-986C-6FB4-84EE-7B7B0A2480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8612" y="1218668"/>
            <a:ext cx="3609126" cy="4665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0627658-21AC-6680-97B7-C8670F28308C}"/>
              </a:ext>
            </a:extLst>
          </p:cNvPr>
          <p:cNvCxnSpPr>
            <a:cxnSpLocks/>
          </p:cNvCxnSpPr>
          <p:nvPr/>
        </p:nvCxnSpPr>
        <p:spPr>
          <a:xfrm>
            <a:off x="8249391" y="3633867"/>
            <a:ext cx="1062389" cy="172332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169AF14-14C1-9E2B-520D-475971B14312}"/>
              </a:ext>
            </a:extLst>
          </p:cNvPr>
          <p:cNvCxnSpPr>
            <a:cxnSpLocks/>
          </p:cNvCxnSpPr>
          <p:nvPr/>
        </p:nvCxnSpPr>
        <p:spPr>
          <a:xfrm flipV="1">
            <a:off x="3622816" y="2569617"/>
            <a:ext cx="1546425" cy="17399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9CABD3E-4985-FA11-9ED5-86559BD39DAE}"/>
              </a:ext>
            </a:extLst>
          </p:cNvPr>
          <p:cNvCxnSpPr>
            <a:cxnSpLocks/>
          </p:cNvCxnSpPr>
          <p:nvPr/>
        </p:nvCxnSpPr>
        <p:spPr>
          <a:xfrm flipV="1">
            <a:off x="5173614" y="2194967"/>
            <a:ext cx="1605552" cy="37693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CA44B9B-E993-0E04-8A7B-9933F3AFB1C5}"/>
              </a:ext>
            </a:extLst>
          </p:cNvPr>
          <p:cNvCxnSpPr>
            <a:cxnSpLocks/>
          </p:cNvCxnSpPr>
          <p:nvPr/>
        </p:nvCxnSpPr>
        <p:spPr>
          <a:xfrm>
            <a:off x="6779166" y="2194967"/>
            <a:ext cx="1470225" cy="144276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0D7F1C5-235F-DB91-C0F2-7903653DCE52}"/>
              </a:ext>
            </a:extLst>
          </p:cNvPr>
          <p:cNvCxnSpPr>
            <a:cxnSpLocks/>
          </p:cNvCxnSpPr>
          <p:nvPr/>
        </p:nvCxnSpPr>
        <p:spPr>
          <a:xfrm flipV="1">
            <a:off x="939248" y="5083865"/>
            <a:ext cx="1341784" cy="35645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7AA829FD-4029-4947-1294-1B952C1A810F}"/>
              </a:ext>
            </a:extLst>
          </p:cNvPr>
          <p:cNvSpPr/>
          <p:nvPr/>
        </p:nvSpPr>
        <p:spPr>
          <a:xfrm>
            <a:off x="854765" y="5357191"/>
            <a:ext cx="168966" cy="16896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5FEB51-ECA7-58F9-4DC4-87E344FBA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Euler’s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122EDF-520B-A0C6-9D9F-ABBB9D307A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77818"/>
            <a:ext cx="4462670" cy="4821382"/>
          </a:xfrm>
        </p:spPr>
        <p:txBody>
          <a:bodyPr/>
          <a:lstStyle/>
          <a:p>
            <a:r>
              <a:rPr lang="en-GB" dirty="0"/>
              <a:t>Choose a time step, ∆t.</a:t>
            </a:r>
          </a:p>
          <a:p>
            <a:endParaRPr lang="en-GB" dirty="0"/>
          </a:p>
          <a:p>
            <a:pPr marL="342900" indent="-342900">
              <a:buAutoNum type="arabicPeriod"/>
            </a:pPr>
            <a:r>
              <a:rPr lang="en-GB" dirty="0"/>
              <a:t>Start at initial point </a:t>
            </a:r>
            <a:r>
              <a:rPr lang="en-GB" b="1" dirty="0"/>
              <a:t>y</a:t>
            </a:r>
            <a:r>
              <a:rPr lang="en-GB" dirty="0"/>
              <a:t>(0), i.e. t = 0.</a:t>
            </a:r>
          </a:p>
          <a:p>
            <a:pPr marL="342900" indent="-342900">
              <a:buAutoNum type="arabicPeriod"/>
            </a:pPr>
            <a:r>
              <a:rPr lang="en-GB" dirty="0"/>
              <a:t>Use ODEs to get “slope” of function at this point (</a:t>
            </a:r>
            <a:r>
              <a:rPr lang="en-GB" dirty="0" err="1"/>
              <a:t>d</a:t>
            </a:r>
            <a:r>
              <a:rPr lang="en-GB" b="1" dirty="0" err="1"/>
              <a:t>y</a:t>
            </a:r>
            <a:r>
              <a:rPr lang="en-GB" b="1" dirty="0"/>
              <a:t> </a:t>
            </a:r>
            <a:r>
              <a:rPr lang="en-GB" dirty="0"/>
              <a:t>/ dt).</a:t>
            </a:r>
          </a:p>
          <a:p>
            <a:pPr marL="342900" indent="-342900">
              <a:buAutoNum type="arabicPeriod"/>
            </a:pPr>
            <a:r>
              <a:rPr lang="en-GB" dirty="0"/>
              <a:t>Move forward to t’ = t + ∆t along a straight line with this “slope”.</a:t>
            </a:r>
          </a:p>
          <a:p>
            <a:pPr marL="342900" indent="-342900">
              <a:buAutoNum type="arabicPeriod"/>
            </a:pPr>
            <a:r>
              <a:rPr lang="en-GB" dirty="0"/>
              <a:t>Repeat steps 2 - 3.</a:t>
            </a:r>
          </a:p>
          <a:p>
            <a:pPr marL="342900" indent="-342900">
              <a:buAutoNum type="arabicPeriod"/>
            </a:pPr>
            <a:endParaRPr lang="en-GB" dirty="0"/>
          </a:p>
          <a:p>
            <a:pPr marL="342900" indent="-342900">
              <a:buAutoNum type="arabicPeriod"/>
            </a:pPr>
            <a:endParaRPr lang="en-GB" dirty="0"/>
          </a:p>
          <a:p>
            <a:pPr marL="342900" indent="-342900">
              <a:buAutoNum type="arabicPeriod"/>
            </a:pPr>
            <a:endParaRPr lang="en-GB" dirty="0"/>
          </a:p>
          <a:p>
            <a:pPr marL="342900" indent="-342900">
              <a:buAutoNum type="arabicPeriod"/>
            </a:pPr>
            <a:endParaRPr lang="en-GB" dirty="0"/>
          </a:p>
          <a:p>
            <a:pPr marL="342900" indent="-342900">
              <a:buAutoNum type="arabicPeriod"/>
            </a:pPr>
            <a:endParaRPr lang="en-GB" dirty="0"/>
          </a:p>
          <a:p>
            <a:endParaRPr lang="en-GB" dirty="0"/>
          </a:p>
          <a:p>
            <a:r>
              <a:rPr lang="en-GB" dirty="0"/>
              <a:t>Note: This is very much like pretending your ODEs are difference equations!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2755D8-3A6A-3015-4C5D-81061DCC57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E6475D-BDED-4D62-A64C-203EC56ADB6A}" type="slidenum">
              <a:rPr lang="en-GB" smtClean="0"/>
              <a:t>47</a:t>
            </a:fld>
            <a:endParaRPr lang="en-GB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26A9BD5-8703-4B4F-47DD-87D3CEA951A5}"/>
              </a:ext>
            </a:extLst>
          </p:cNvPr>
          <p:cNvSpPr/>
          <p:nvPr/>
        </p:nvSpPr>
        <p:spPr>
          <a:xfrm>
            <a:off x="2196549" y="5000735"/>
            <a:ext cx="168966" cy="16896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A8DCC25-B3CD-8198-1DE4-F1EE83FF7DE1}"/>
              </a:ext>
            </a:extLst>
          </p:cNvPr>
          <p:cNvCxnSpPr>
            <a:cxnSpLocks/>
          </p:cNvCxnSpPr>
          <p:nvPr/>
        </p:nvCxnSpPr>
        <p:spPr>
          <a:xfrm flipV="1">
            <a:off x="2281032" y="4294912"/>
            <a:ext cx="1341784" cy="78341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058A8223-72EA-8907-449F-B514D38FF5E3}"/>
              </a:ext>
            </a:extLst>
          </p:cNvPr>
          <p:cNvSpPr/>
          <p:nvPr/>
        </p:nvSpPr>
        <p:spPr>
          <a:xfrm>
            <a:off x="2196549" y="5000735"/>
            <a:ext cx="168966" cy="16896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744CFB3-8B60-4379-EB6B-2306BD4B9614}"/>
              </a:ext>
            </a:extLst>
          </p:cNvPr>
          <p:cNvSpPr/>
          <p:nvPr/>
        </p:nvSpPr>
        <p:spPr>
          <a:xfrm>
            <a:off x="3538333" y="4223101"/>
            <a:ext cx="168966" cy="16896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A8C7172-E3E1-1914-1880-FDC3485C3CC1}"/>
              </a:ext>
            </a:extLst>
          </p:cNvPr>
          <p:cNvSpPr/>
          <p:nvPr/>
        </p:nvSpPr>
        <p:spPr>
          <a:xfrm>
            <a:off x="5084758" y="2483201"/>
            <a:ext cx="168966" cy="16896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44AD8ED-9CB8-D844-5CAA-F4CB6ECE763D}"/>
              </a:ext>
            </a:extLst>
          </p:cNvPr>
          <p:cNvSpPr/>
          <p:nvPr/>
        </p:nvSpPr>
        <p:spPr>
          <a:xfrm>
            <a:off x="6694683" y="2108551"/>
            <a:ext cx="168966" cy="16896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2C73037-A4E6-FC25-4103-8A58A4BCCAD1}"/>
              </a:ext>
            </a:extLst>
          </p:cNvPr>
          <p:cNvSpPr/>
          <p:nvPr/>
        </p:nvSpPr>
        <p:spPr>
          <a:xfrm>
            <a:off x="8164908" y="3551317"/>
            <a:ext cx="168966" cy="16896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407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7E6323-A204-CFEC-D843-ECBF5009FE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C12F147-7B35-7492-6D10-6085DEC6899D}"/>
              </a:ext>
            </a:extLst>
          </p:cNvPr>
          <p:cNvCxnSpPr>
            <a:cxnSpLocks/>
          </p:cNvCxnSpPr>
          <p:nvPr/>
        </p:nvCxnSpPr>
        <p:spPr>
          <a:xfrm flipV="1">
            <a:off x="939248" y="5083865"/>
            <a:ext cx="1341784" cy="35645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2AABE8CC-21BF-2F58-84B0-455ED43AC661}"/>
              </a:ext>
            </a:extLst>
          </p:cNvPr>
          <p:cNvSpPr/>
          <p:nvPr/>
        </p:nvSpPr>
        <p:spPr>
          <a:xfrm>
            <a:off x="854765" y="5357191"/>
            <a:ext cx="168966" cy="16896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CFFD3A-BFE2-6A05-AD9B-16361F52B7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Quadratic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03936A-40BB-7A7F-EFE0-80D774454F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77818"/>
            <a:ext cx="4462670" cy="2221727"/>
          </a:xfrm>
        </p:spPr>
        <p:txBody>
          <a:bodyPr/>
          <a:lstStyle/>
          <a:p>
            <a:r>
              <a:rPr lang="en-GB" dirty="0"/>
              <a:t>Instead of a piecewise linear function, we can use a piecewise quadratic function. 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09AB01-80AB-80F9-E661-B5A21291BD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E6475D-BDED-4D62-A64C-203EC56ADB6A}" type="slidenum">
              <a:rPr lang="en-GB" smtClean="0"/>
              <a:t>48</a:t>
            </a:fld>
            <a:endParaRPr lang="en-GB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BC79225-3169-F86F-FA6D-24A23B9D75C7}"/>
              </a:ext>
            </a:extLst>
          </p:cNvPr>
          <p:cNvSpPr/>
          <p:nvPr/>
        </p:nvSpPr>
        <p:spPr>
          <a:xfrm>
            <a:off x="2196549" y="5000735"/>
            <a:ext cx="168966" cy="16896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52C649C-CCAE-F93E-8754-52CCFB3C5822}"/>
              </a:ext>
            </a:extLst>
          </p:cNvPr>
          <p:cNvCxnSpPr>
            <a:cxnSpLocks/>
          </p:cNvCxnSpPr>
          <p:nvPr/>
        </p:nvCxnSpPr>
        <p:spPr>
          <a:xfrm flipV="1">
            <a:off x="2281032" y="4294912"/>
            <a:ext cx="1341784" cy="78341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BE4364DD-D217-C934-4D49-D6432265FF5A}"/>
              </a:ext>
            </a:extLst>
          </p:cNvPr>
          <p:cNvSpPr/>
          <p:nvPr/>
        </p:nvSpPr>
        <p:spPr>
          <a:xfrm>
            <a:off x="2196549" y="5000735"/>
            <a:ext cx="168966" cy="16896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EC0C9CE-0590-B71D-FFFF-7E24E5285C91}"/>
              </a:ext>
            </a:extLst>
          </p:cNvPr>
          <p:cNvSpPr/>
          <p:nvPr/>
        </p:nvSpPr>
        <p:spPr>
          <a:xfrm>
            <a:off x="3538333" y="4223101"/>
            <a:ext cx="168966" cy="16896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3" name="Picture 2" descr="undefined">
            <a:extLst>
              <a:ext uri="{FF2B5EF4-FFF2-40B4-BE49-F238E27FC236}">
                <a16:creationId xmlns:a16="http://schemas.microsoft.com/office/drawing/2014/main" id="{7A44C8E5-6BC7-7821-BD07-A092D631ED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8612" y="1218668"/>
            <a:ext cx="3609126" cy="4665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5EDA2B89-35EF-81F4-392A-8E8F9E0C7584}"/>
                  </a:ext>
                </a:extLst>
              </p14:cNvPr>
              <p14:cNvContentPartPr/>
              <p14:nvPr/>
            </p14:nvContentPartPr>
            <p14:xfrm>
              <a:off x="6447101" y="2643318"/>
              <a:ext cx="1320120" cy="30456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5EDA2B89-35EF-81F4-392A-8E8F9E0C758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384101" y="2580318"/>
                <a:ext cx="1445760" cy="430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9993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57201" y="279132"/>
            <a:ext cx="6697132" cy="623236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en-GB" dirty="0"/>
              <a:t>Ordinary differential equations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/>
              <p:cNvSpPr>
                <a:spLocks noGrp="1"/>
              </p:cNvSpPr>
              <p:nvPr>
                <p:ph sz="half" idx="1"/>
              </p:nvPr>
            </p:nvSpPr>
            <p:spPr>
              <a:xfrm>
                <a:off x="457201" y="1490871"/>
                <a:ext cx="8179903" cy="1520686"/>
              </a:xfr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/>
              <a:lstStyle/>
              <a:p>
                <a:pPr marL="42874" indent="0">
                  <a:buNone/>
                </a:pPr>
                <a:r>
                  <a:rPr lang="en-GB" sz="2000" b="1" dirty="0"/>
                  <a:t>Difference equations</a:t>
                </a:r>
              </a:p>
              <a:p>
                <a:pPr marL="42874" indent="0">
                  <a:buNone/>
                </a:pPr>
                <a:r>
                  <a:rPr lang="en-GB" sz="2000" b="0" dirty="0"/>
                  <a:t> 				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      =      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    − 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2000" dirty="0"/>
              </a:p>
              <a:p>
                <a:pPr marL="42874" indent="0">
                  <a:buNone/>
                </a:pPr>
                <a:r>
                  <a:rPr lang="en-GB" sz="2000" dirty="0"/>
                  <a:t>				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       =      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    + 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 − 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en-GB" sz="2000" b="0" dirty="0"/>
              </a:p>
              <a:p>
                <a:pPr marL="42874" indent="0">
                  <a:buNone/>
                </a:pPr>
                <a:r>
                  <a:rPr lang="en-GB" sz="2000" dirty="0"/>
                  <a:t>				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      =     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    + 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2000" dirty="0"/>
              </a:p>
            </p:txBody>
          </p:sp>
        </mc:Choice>
        <mc:Fallback xmlns="">
          <p:sp>
            <p:nvSpPr>
              <p:cNvPr id="7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457201" y="1490871"/>
                <a:ext cx="8179903" cy="1520686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7F2FDD-EB57-4115-BC46-BE8ADDF490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E6475D-BDED-4D62-A64C-203EC56ADB6A}" type="slidenum">
              <a:rPr lang="en-GB" smtClean="0"/>
              <a:t>4</a:t>
            </a:fld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83DE10E-9A49-E94B-1AE2-D1306898A0F7}"/>
                  </a:ext>
                </a:extLst>
              </p:cNvPr>
              <p:cNvSpPr txBox="1"/>
              <p:nvPr/>
            </p:nvSpPr>
            <p:spPr>
              <a:xfrm>
                <a:off x="457201" y="3319670"/>
                <a:ext cx="8179903" cy="30162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000" b="1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Ordinary differential equations</a:t>
                </a:r>
                <a:r>
                  <a:rPr lang="en-GB" sz="200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have a similar structure, but only the rate of change is given:</a:t>
                </a:r>
              </a:p>
              <a:p>
                <a:endParaRPr lang="en-GB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r>
                  <a:rPr lang="en-GB" sz="240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			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GB" sz="2400" b="0" i="1" smtClean="0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fPr>
                      <m:num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𝑑𝑆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(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𝑡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)</m:t>
                        </m:r>
                      </m:num>
                      <m:den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𝑑𝑡</m:t>
                        </m:r>
                      </m:den>
                    </m:f>
                    <m:r>
                      <a:rPr lang="en-GB" sz="2400" b="0" i="1" smtClean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=−</m:t>
                    </m:r>
                    <m:r>
                      <a:rPr lang="en-GB" sz="2400" b="0" i="1" smtClean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𝛽</m:t>
                    </m:r>
                    <m:r>
                      <a:rPr lang="en-GB" sz="2400" b="0" i="1" smtClean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 </m:t>
                    </m:r>
                    <m:r>
                      <a:rPr lang="en-GB" sz="2400" b="0" i="1" smtClean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𝑆</m:t>
                    </m:r>
                    <m:r>
                      <a:rPr lang="en-GB" sz="2400" b="0" i="1" smtClean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(</m:t>
                    </m:r>
                    <m:r>
                      <a:rPr lang="en-GB" sz="2400" b="0" i="1" smtClean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𝑡</m:t>
                    </m:r>
                    <m:r>
                      <a:rPr lang="en-GB" sz="2400" b="0" i="1" smtClean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) </m:t>
                    </m:r>
                    <m:r>
                      <a:rPr lang="en-GB" sz="2400" b="0" i="1" smtClean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𝐼</m:t>
                    </m:r>
                    <m:r>
                      <a:rPr lang="en-GB" sz="2400" b="0" i="1" smtClean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(</m:t>
                    </m:r>
                    <m:r>
                      <a:rPr lang="en-GB" sz="2400" b="0" i="1" smtClean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𝑡</m:t>
                    </m:r>
                    <m:r>
                      <a:rPr lang="en-GB" sz="2400" b="0" i="1" smtClean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)</m:t>
                    </m:r>
                  </m:oMath>
                </a14:m>
                <a:endParaRPr lang="en-GB" sz="24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r>
                  <a:rPr lang="en-GB" sz="240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			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GB" sz="2400" b="0" i="1" smtClean="0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fPr>
                      <m:num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𝑑𝐼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(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𝑡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)</m:t>
                        </m:r>
                      </m:num>
                      <m:den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𝑑𝑡</m:t>
                        </m:r>
                      </m:den>
                    </m:f>
                    <m:r>
                      <a:rPr lang="en-GB" sz="2400" b="0" i="1" smtClean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 =</m:t>
                    </m:r>
                    <m:r>
                      <a:rPr lang="en-GB" sz="2400" b="0" i="1" smtClean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𝛽</m:t>
                    </m:r>
                    <m:r>
                      <a:rPr lang="en-GB" sz="2400" b="0" i="1" smtClean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 </m:t>
                    </m:r>
                    <m:r>
                      <a:rPr lang="en-GB" sz="2400" b="0" i="1" smtClean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𝑆</m:t>
                    </m:r>
                    <m:r>
                      <a:rPr lang="en-GB" sz="2400" b="0" i="1" smtClean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(</m:t>
                    </m:r>
                    <m:r>
                      <a:rPr lang="en-GB" sz="2400" b="0" i="1" smtClean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𝑡</m:t>
                    </m:r>
                    <m:r>
                      <a:rPr lang="en-GB" sz="2400" b="0" i="1" smtClean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) </m:t>
                    </m:r>
                    <m:r>
                      <a:rPr lang="en-GB" sz="2400" b="0" i="1" smtClean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𝐼</m:t>
                    </m:r>
                    <m:r>
                      <a:rPr lang="en-GB" sz="2400" b="0" i="1" smtClean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(</m:t>
                    </m:r>
                    <m:r>
                      <a:rPr lang="en-GB" sz="2400" b="0" i="1" smtClean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𝑡</m:t>
                    </m:r>
                    <m:r>
                      <a:rPr lang="en-GB" sz="2400" b="0" i="1" smtClean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) −</m:t>
                    </m:r>
                    <m:r>
                      <a:rPr lang="en-GB" sz="2400" b="0" i="1" smtClean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𝛾</m:t>
                    </m:r>
                    <m:r>
                      <a:rPr lang="en-GB" sz="2400" b="0" i="1" smtClean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 </m:t>
                    </m:r>
                    <m:r>
                      <a:rPr lang="en-GB" sz="2400" b="0" i="1" smtClean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𝐼</m:t>
                    </m:r>
                    <m:r>
                      <a:rPr lang="en-GB" sz="2400" b="0" i="1" smtClean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(</m:t>
                    </m:r>
                    <m:r>
                      <a:rPr lang="en-GB" sz="2400" b="0" i="1" smtClean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𝑡</m:t>
                    </m:r>
                    <m:r>
                      <a:rPr lang="en-GB" sz="2400" b="0" i="1" smtClean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) </m:t>
                    </m:r>
                  </m:oMath>
                </a14:m>
                <a:endParaRPr lang="en-GB" sz="24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r>
                  <a:rPr lang="en-GB" sz="240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			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GB" sz="2400" b="0" i="1" smtClean="0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fPr>
                      <m:num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𝑑𝑅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(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𝑡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)</m:t>
                        </m:r>
                      </m:num>
                      <m:den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𝑑𝑡</m:t>
                        </m:r>
                      </m:den>
                    </m:f>
                    <m:r>
                      <a:rPr lang="en-GB" sz="2400" b="0" i="1" smtClean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=</m:t>
                    </m:r>
                    <m:r>
                      <a:rPr lang="en-GB" sz="2400" b="0" i="1" smtClean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𝛾</m:t>
                    </m:r>
                    <m:r>
                      <a:rPr lang="en-GB" sz="2400" b="0" i="1" smtClean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 </m:t>
                    </m:r>
                    <m:r>
                      <a:rPr lang="en-GB" sz="2400" b="0" i="1" smtClean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𝐼</m:t>
                    </m:r>
                    <m:r>
                      <a:rPr lang="en-GB" sz="2400" b="0" i="1" smtClean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(</m:t>
                    </m:r>
                    <m:r>
                      <a:rPr lang="en-GB" sz="2400" b="0" i="1" smtClean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𝑡</m:t>
                    </m:r>
                    <m:r>
                      <a:rPr lang="en-GB" sz="2400" b="0" i="1" smtClean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)</m:t>
                    </m:r>
                  </m:oMath>
                </a14:m>
                <a:endParaRPr lang="en-GB" sz="24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endParaRPr lang="en-GB" sz="20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r>
                  <a:rPr lang="en-GB" sz="200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The explicit dependence on time is often omitted </a:t>
                </a:r>
              </a:p>
              <a:p>
                <a:r>
                  <a:rPr lang="en-GB" sz="200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(e.g. </a:t>
                </a:r>
                <a:r>
                  <a:rPr lang="en-GB" sz="2000" i="1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S</a:t>
                </a:r>
                <a:r>
                  <a:rPr lang="en-GB" sz="200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is written instead of </a:t>
                </a:r>
                <a:r>
                  <a:rPr lang="en-GB" sz="2000" i="1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S</a:t>
                </a:r>
                <a:r>
                  <a:rPr lang="en-GB" sz="200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(</a:t>
                </a:r>
                <a:r>
                  <a:rPr lang="en-GB" sz="2000" i="1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t</a:t>
                </a:r>
                <a:r>
                  <a:rPr lang="en-GB" sz="200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))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83DE10E-9A49-E94B-1AE2-D1306898A0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1" y="3319670"/>
                <a:ext cx="8179903" cy="3016210"/>
              </a:xfrm>
              <a:prstGeom prst="rect">
                <a:avLst/>
              </a:prstGeom>
              <a:blipFill>
                <a:blip r:embed="rId3"/>
                <a:stretch>
                  <a:fillRect l="-775" t="-1261" r="-465" b="-29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48012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D66EF1-ADED-AD12-E56C-E48E27470C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60FD132-3952-65AD-5C0F-9F11E526D710}"/>
              </a:ext>
            </a:extLst>
          </p:cNvPr>
          <p:cNvCxnSpPr>
            <a:cxnSpLocks/>
          </p:cNvCxnSpPr>
          <p:nvPr/>
        </p:nvCxnSpPr>
        <p:spPr>
          <a:xfrm flipV="1">
            <a:off x="939248" y="5083865"/>
            <a:ext cx="1341784" cy="35645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FE3A9FF6-6172-5F51-1289-8D5AA329C8CF}"/>
              </a:ext>
            </a:extLst>
          </p:cNvPr>
          <p:cNvSpPr/>
          <p:nvPr/>
        </p:nvSpPr>
        <p:spPr>
          <a:xfrm>
            <a:off x="854765" y="5357191"/>
            <a:ext cx="168966" cy="16896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FA461C-6AE6-DE27-1B4D-50DE117EF4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Quadratic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EBD41A-A0E9-423C-E3B8-3FF7EA6F98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77818"/>
            <a:ext cx="4462670" cy="2221727"/>
          </a:xfrm>
        </p:spPr>
        <p:txBody>
          <a:bodyPr/>
          <a:lstStyle/>
          <a:p>
            <a:r>
              <a:rPr lang="en-GB" dirty="0"/>
              <a:t>Instead of a piecewise linear function, we can use a piecewise quadratic function. </a:t>
            </a:r>
          </a:p>
          <a:p>
            <a:endParaRPr lang="en-GB" dirty="0"/>
          </a:p>
          <a:p>
            <a:r>
              <a:rPr lang="en-GB" dirty="0"/>
              <a:t>Note that for </a:t>
            </a:r>
            <a:r>
              <a:rPr lang="en-GB" dirty="0">
                <a:solidFill>
                  <a:srgbClr val="FF0000"/>
                </a:solidFill>
              </a:rPr>
              <a:t>piece 1</a:t>
            </a:r>
            <a:r>
              <a:rPr lang="en-GB" dirty="0"/>
              <a:t>, we have a slope measurement on the </a:t>
            </a:r>
            <a:r>
              <a:rPr lang="en-GB" dirty="0">
                <a:solidFill>
                  <a:srgbClr val="7030A0"/>
                </a:solidFill>
              </a:rPr>
              <a:t>left side </a:t>
            </a:r>
            <a:r>
              <a:rPr lang="en-GB" dirty="0"/>
              <a:t>and a slope measurement on the </a:t>
            </a:r>
            <a:r>
              <a:rPr lang="en-GB" dirty="0">
                <a:solidFill>
                  <a:srgbClr val="0070C0"/>
                </a:solidFill>
              </a:rPr>
              <a:t>right side</a:t>
            </a:r>
            <a:r>
              <a:rPr lang="en-GB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C4D4AF-4E40-689E-9A3E-23F8E5AA3E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E6475D-BDED-4D62-A64C-203EC56ADB6A}" type="slidenum">
              <a:rPr lang="en-GB" smtClean="0"/>
              <a:t>49</a:t>
            </a:fld>
            <a:endParaRPr lang="en-GB"/>
          </a:p>
        </p:txBody>
      </p:sp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E4721880-27DB-8DD6-D144-95B0B75733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8612" y="1218668"/>
            <a:ext cx="3609126" cy="4665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954E1A05-46F2-B7AC-C5ED-7AEF71FA29ED}"/>
              </a:ext>
            </a:extLst>
          </p:cNvPr>
          <p:cNvSpPr/>
          <p:nvPr/>
        </p:nvSpPr>
        <p:spPr>
          <a:xfrm>
            <a:off x="2196549" y="5000735"/>
            <a:ext cx="168966" cy="16896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CB769D7-F760-1CE8-095A-30B8CB1794D4}"/>
              </a:ext>
            </a:extLst>
          </p:cNvPr>
          <p:cNvCxnSpPr>
            <a:cxnSpLocks/>
          </p:cNvCxnSpPr>
          <p:nvPr/>
        </p:nvCxnSpPr>
        <p:spPr>
          <a:xfrm flipV="1">
            <a:off x="2281032" y="4294912"/>
            <a:ext cx="1341784" cy="78341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731C3E88-4F37-6F8A-FD3E-D5F291231F10}"/>
              </a:ext>
            </a:extLst>
          </p:cNvPr>
          <p:cNvSpPr/>
          <p:nvPr/>
        </p:nvSpPr>
        <p:spPr>
          <a:xfrm>
            <a:off x="2196549" y="5000735"/>
            <a:ext cx="168966" cy="16896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364E965-02F0-86B0-F43A-AAD4991B1669}"/>
              </a:ext>
            </a:extLst>
          </p:cNvPr>
          <p:cNvSpPr/>
          <p:nvPr/>
        </p:nvSpPr>
        <p:spPr>
          <a:xfrm>
            <a:off x="3538333" y="4223101"/>
            <a:ext cx="168966" cy="16896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1A338B2-014A-AC12-94DB-2A79DE67D9F2}"/>
              </a:ext>
            </a:extLst>
          </p:cNvPr>
          <p:cNvCxnSpPr>
            <a:cxnSpLocks/>
          </p:cNvCxnSpPr>
          <p:nvPr/>
        </p:nvCxnSpPr>
        <p:spPr>
          <a:xfrm flipV="1">
            <a:off x="929309" y="5169701"/>
            <a:ext cx="362596" cy="104193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6F528DD-95B8-23BC-8B98-E9B4A08544ED}"/>
              </a:ext>
            </a:extLst>
          </p:cNvPr>
          <p:cNvCxnSpPr>
            <a:cxnSpLocks/>
          </p:cNvCxnSpPr>
          <p:nvPr/>
        </p:nvCxnSpPr>
        <p:spPr>
          <a:xfrm flipV="1">
            <a:off x="2271093" y="4697835"/>
            <a:ext cx="304327" cy="186047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3BC197C1-1317-DF57-970E-3516FD11EAC6}"/>
                  </a:ext>
                </a:extLst>
              </p14:cNvPr>
              <p14:cNvContentPartPr/>
              <p14:nvPr/>
            </p14:nvContentPartPr>
            <p14:xfrm>
              <a:off x="6447101" y="2643318"/>
              <a:ext cx="1320120" cy="30456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3BC197C1-1317-DF57-970E-3516FD11EAC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384101" y="2580678"/>
                <a:ext cx="1445760" cy="430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5280595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CBD72D-987E-097D-C2F1-9E998B5E70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8E702-99E6-D746-21F0-CA504AF43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Quadratic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A22EFC-C5E2-1C6C-AE38-DE83D4D487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77818"/>
            <a:ext cx="4462670" cy="5485044"/>
          </a:xfrm>
        </p:spPr>
        <p:txBody>
          <a:bodyPr/>
          <a:lstStyle/>
          <a:p>
            <a:r>
              <a:rPr lang="en-GB" dirty="0"/>
              <a:t>Instead of a piecewise linear function, we can use a piecewise quadratic function. </a:t>
            </a:r>
          </a:p>
          <a:p>
            <a:endParaRPr lang="en-GB" dirty="0"/>
          </a:p>
          <a:p>
            <a:r>
              <a:rPr lang="en-GB" dirty="0"/>
              <a:t>Note that for </a:t>
            </a:r>
            <a:r>
              <a:rPr lang="en-GB" dirty="0">
                <a:solidFill>
                  <a:srgbClr val="FF0000"/>
                </a:solidFill>
              </a:rPr>
              <a:t>piece 1</a:t>
            </a:r>
            <a:r>
              <a:rPr lang="en-GB" dirty="0"/>
              <a:t>, we have a slope measurement on the </a:t>
            </a:r>
            <a:r>
              <a:rPr lang="en-GB" dirty="0">
                <a:solidFill>
                  <a:srgbClr val="7030A0"/>
                </a:solidFill>
              </a:rPr>
              <a:t>left side </a:t>
            </a:r>
            <a:r>
              <a:rPr lang="en-GB" dirty="0"/>
              <a:t>and a slope measurement on the </a:t>
            </a:r>
            <a:r>
              <a:rPr lang="en-GB" dirty="0">
                <a:solidFill>
                  <a:srgbClr val="0070C0"/>
                </a:solidFill>
              </a:rPr>
              <a:t>right side</a:t>
            </a:r>
            <a:r>
              <a:rPr lang="en-GB" dirty="0"/>
              <a:t>.</a:t>
            </a:r>
          </a:p>
          <a:p>
            <a:endParaRPr lang="en-GB" dirty="0"/>
          </a:p>
          <a:p>
            <a:r>
              <a:rPr lang="en-GB" dirty="0"/>
              <a:t>We can use these two </a:t>
            </a:r>
            <a:br>
              <a:rPr lang="en-GB" dirty="0"/>
            </a:br>
            <a:r>
              <a:rPr lang="en-GB" dirty="0"/>
              <a:t>slopes to construct</a:t>
            </a:r>
            <a:br>
              <a:rPr lang="en-GB" dirty="0"/>
            </a:br>
            <a:r>
              <a:rPr lang="en-GB" dirty="0"/>
              <a:t>a quadratic</a:t>
            </a:r>
            <a:br>
              <a:rPr lang="en-GB" dirty="0"/>
            </a:br>
            <a:r>
              <a:rPr lang="en-GB" dirty="0"/>
              <a:t>piece</a:t>
            </a:r>
            <a:br>
              <a:rPr lang="en-GB" dirty="0"/>
            </a:br>
            <a:br>
              <a:rPr lang="en-GB" dirty="0"/>
            </a:br>
            <a:r>
              <a:rPr lang="en-GB" dirty="0"/>
              <a:t>                        instead of a linear piece.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E358E3-2D79-AF4D-1CF8-B78071B005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E6475D-BDED-4D62-A64C-203EC56ADB6A}" type="slidenum">
              <a:rPr lang="en-GB" smtClean="0"/>
              <a:t>50</a:t>
            </a:fld>
            <a:endParaRPr lang="en-GB"/>
          </a:p>
        </p:txBody>
      </p:sp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F02B75F5-87B2-C01E-9179-B6E98DFFEF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8612" y="1218668"/>
            <a:ext cx="3609126" cy="4665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7350B5D-4DF1-1234-18DB-62A463A00626}"/>
              </a:ext>
            </a:extLst>
          </p:cNvPr>
          <p:cNvCxnSpPr>
            <a:cxnSpLocks/>
          </p:cNvCxnSpPr>
          <p:nvPr/>
        </p:nvCxnSpPr>
        <p:spPr>
          <a:xfrm flipV="1">
            <a:off x="2281032" y="4088085"/>
            <a:ext cx="1341784" cy="78341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74A1A161-6F7E-7B7F-6E2A-9881AAA7B7F3}"/>
              </a:ext>
            </a:extLst>
          </p:cNvPr>
          <p:cNvSpPr/>
          <p:nvPr/>
        </p:nvSpPr>
        <p:spPr>
          <a:xfrm>
            <a:off x="3538333" y="4016274"/>
            <a:ext cx="168966" cy="16896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7FA8012-9506-8399-2163-BF7C67EF7387}"/>
              </a:ext>
            </a:extLst>
          </p:cNvPr>
          <p:cNvCxnSpPr>
            <a:cxnSpLocks/>
          </p:cNvCxnSpPr>
          <p:nvPr/>
        </p:nvCxnSpPr>
        <p:spPr>
          <a:xfrm flipV="1">
            <a:off x="929309" y="5169701"/>
            <a:ext cx="362596" cy="104193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FA5BE9A-58DB-0B6A-7867-BE15027F2CFA}"/>
              </a:ext>
            </a:extLst>
          </p:cNvPr>
          <p:cNvCxnSpPr>
            <a:cxnSpLocks/>
          </p:cNvCxnSpPr>
          <p:nvPr/>
        </p:nvCxnSpPr>
        <p:spPr>
          <a:xfrm flipV="1">
            <a:off x="2271093" y="4530055"/>
            <a:ext cx="304327" cy="186047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Freeform 12">
            <a:extLst>
              <a:ext uri="{FF2B5EF4-FFF2-40B4-BE49-F238E27FC236}">
                <a16:creationId xmlns:a16="http://schemas.microsoft.com/office/drawing/2014/main" id="{84F6605C-9052-F391-308C-EFBF276FDE1A}"/>
              </a:ext>
            </a:extLst>
          </p:cNvPr>
          <p:cNvSpPr/>
          <p:nvPr/>
        </p:nvSpPr>
        <p:spPr>
          <a:xfrm>
            <a:off x="922788" y="4890783"/>
            <a:ext cx="1333850" cy="545284"/>
          </a:xfrm>
          <a:custGeom>
            <a:avLst/>
            <a:gdLst>
              <a:gd name="connsiteX0" fmla="*/ 0 w 2432807"/>
              <a:gd name="connsiteY0" fmla="*/ 1476462 h 1476462"/>
              <a:gd name="connsiteX1" fmla="*/ 1694576 w 2432807"/>
              <a:gd name="connsiteY1" fmla="*/ 763398 h 1476462"/>
              <a:gd name="connsiteX2" fmla="*/ 2432807 w 2432807"/>
              <a:gd name="connsiteY2" fmla="*/ 0 h 1476462"/>
              <a:gd name="connsiteX0" fmla="*/ 0 w 2432807"/>
              <a:gd name="connsiteY0" fmla="*/ 1476462 h 1476462"/>
              <a:gd name="connsiteX1" fmla="*/ 1065402 w 2432807"/>
              <a:gd name="connsiteY1" fmla="*/ 1090569 h 1476462"/>
              <a:gd name="connsiteX2" fmla="*/ 2432807 w 2432807"/>
              <a:gd name="connsiteY2" fmla="*/ 0 h 1476462"/>
              <a:gd name="connsiteX0" fmla="*/ 0 w 3271706"/>
              <a:gd name="connsiteY0" fmla="*/ 721453 h 1135820"/>
              <a:gd name="connsiteX1" fmla="*/ 1904301 w 3271706"/>
              <a:gd name="connsiteY1" fmla="*/ 1090569 h 1135820"/>
              <a:gd name="connsiteX2" fmla="*/ 3271706 w 3271706"/>
              <a:gd name="connsiteY2" fmla="*/ 0 h 1135820"/>
              <a:gd name="connsiteX0" fmla="*/ 0 w 3271706"/>
              <a:gd name="connsiteY0" fmla="*/ 721453 h 1139765"/>
              <a:gd name="connsiteX1" fmla="*/ 1904301 w 3271706"/>
              <a:gd name="connsiteY1" fmla="*/ 1090569 h 1139765"/>
              <a:gd name="connsiteX2" fmla="*/ 3271706 w 3271706"/>
              <a:gd name="connsiteY2" fmla="*/ 0 h 1139765"/>
              <a:gd name="connsiteX0" fmla="*/ 0 w 1998389"/>
              <a:gd name="connsiteY0" fmla="*/ 536895 h 955207"/>
              <a:gd name="connsiteX1" fmla="*/ 1904301 w 1998389"/>
              <a:gd name="connsiteY1" fmla="*/ 906011 h 955207"/>
              <a:gd name="connsiteX2" fmla="*/ 1333850 w 1998389"/>
              <a:gd name="connsiteY2" fmla="*/ 0 h 955207"/>
              <a:gd name="connsiteX0" fmla="*/ 0 w 1983876"/>
              <a:gd name="connsiteY0" fmla="*/ 536895 h 955207"/>
              <a:gd name="connsiteX1" fmla="*/ 1904301 w 1983876"/>
              <a:gd name="connsiteY1" fmla="*/ 906011 h 955207"/>
              <a:gd name="connsiteX2" fmla="*/ 1333850 w 1983876"/>
              <a:gd name="connsiteY2" fmla="*/ 0 h 955207"/>
              <a:gd name="connsiteX0" fmla="*/ 0 w 1333850"/>
              <a:gd name="connsiteY0" fmla="*/ 536895 h 536895"/>
              <a:gd name="connsiteX1" fmla="*/ 864066 w 1333850"/>
              <a:gd name="connsiteY1" fmla="*/ 226502 h 536895"/>
              <a:gd name="connsiteX2" fmla="*/ 1333850 w 1333850"/>
              <a:gd name="connsiteY2" fmla="*/ 0 h 536895"/>
              <a:gd name="connsiteX0" fmla="*/ 0 w 1333850"/>
              <a:gd name="connsiteY0" fmla="*/ 536895 h 536895"/>
              <a:gd name="connsiteX1" fmla="*/ 864066 w 1333850"/>
              <a:gd name="connsiteY1" fmla="*/ 226502 h 536895"/>
              <a:gd name="connsiteX2" fmla="*/ 1333850 w 1333850"/>
              <a:gd name="connsiteY2" fmla="*/ 0 h 536895"/>
              <a:gd name="connsiteX0" fmla="*/ 0 w 1333850"/>
              <a:gd name="connsiteY0" fmla="*/ 620785 h 620785"/>
              <a:gd name="connsiteX1" fmla="*/ 864066 w 1333850"/>
              <a:gd name="connsiteY1" fmla="*/ 226502 h 620785"/>
              <a:gd name="connsiteX2" fmla="*/ 1333850 w 1333850"/>
              <a:gd name="connsiteY2" fmla="*/ 0 h 620785"/>
              <a:gd name="connsiteX0" fmla="*/ 0 w 1333850"/>
              <a:gd name="connsiteY0" fmla="*/ 620785 h 620785"/>
              <a:gd name="connsiteX1" fmla="*/ 1333850 w 1333850"/>
              <a:gd name="connsiteY1" fmla="*/ 0 h 620785"/>
              <a:gd name="connsiteX0" fmla="*/ 0 w 1333850"/>
              <a:gd name="connsiteY0" fmla="*/ 620785 h 620785"/>
              <a:gd name="connsiteX1" fmla="*/ 1333850 w 1333850"/>
              <a:gd name="connsiteY1" fmla="*/ 0 h 620785"/>
              <a:gd name="connsiteX0" fmla="*/ 0 w 1333850"/>
              <a:gd name="connsiteY0" fmla="*/ 620785 h 620785"/>
              <a:gd name="connsiteX1" fmla="*/ 1333850 w 1333850"/>
              <a:gd name="connsiteY1" fmla="*/ 0 h 620785"/>
              <a:gd name="connsiteX0" fmla="*/ 0 w 1333850"/>
              <a:gd name="connsiteY0" fmla="*/ 620785 h 620785"/>
              <a:gd name="connsiteX1" fmla="*/ 1333850 w 1333850"/>
              <a:gd name="connsiteY1" fmla="*/ 0 h 620785"/>
              <a:gd name="connsiteX0" fmla="*/ 0 w 1333850"/>
              <a:gd name="connsiteY0" fmla="*/ 620785 h 620785"/>
              <a:gd name="connsiteX1" fmla="*/ 1333850 w 1333850"/>
              <a:gd name="connsiteY1" fmla="*/ 0 h 620785"/>
              <a:gd name="connsiteX0" fmla="*/ 0 w 1333850"/>
              <a:gd name="connsiteY0" fmla="*/ 620785 h 620785"/>
              <a:gd name="connsiteX1" fmla="*/ 1333850 w 1333850"/>
              <a:gd name="connsiteY1" fmla="*/ 0 h 620785"/>
              <a:gd name="connsiteX0" fmla="*/ 0 w 1333850"/>
              <a:gd name="connsiteY0" fmla="*/ 620785 h 620785"/>
              <a:gd name="connsiteX1" fmla="*/ 1333850 w 1333850"/>
              <a:gd name="connsiteY1" fmla="*/ 0 h 620785"/>
              <a:gd name="connsiteX0" fmla="*/ 0 w 1333850"/>
              <a:gd name="connsiteY0" fmla="*/ 545284 h 545284"/>
              <a:gd name="connsiteX1" fmla="*/ 1333850 w 1333850"/>
              <a:gd name="connsiteY1" fmla="*/ 0 h 545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33850" h="545284">
                <a:moveTo>
                  <a:pt x="0" y="545284"/>
                </a:moveTo>
                <a:cubicBezTo>
                  <a:pt x="453006" y="464191"/>
                  <a:pt x="939567" y="265651"/>
                  <a:pt x="1333850" y="0"/>
                </a:cubicBezTo>
              </a:path>
            </a:pathLst>
          </a:cu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1779162-76E2-3D66-9763-0EA331B23BDF}"/>
              </a:ext>
            </a:extLst>
          </p:cNvPr>
          <p:cNvSpPr/>
          <p:nvPr/>
        </p:nvSpPr>
        <p:spPr>
          <a:xfrm>
            <a:off x="854765" y="5357191"/>
            <a:ext cx="168966" cy="16896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8CD1EAB-54BF-9F98-EA9D-54490E6FB82E}"/>
              </a:ext>
            </a:extLst>
          </p:cNvPr>
          <p:cNvSpPr/>
          <p:nvPr/>
        </p:nvSpPr>
        <p:spPr>
          <a:xfrm>
            <a:off x="2196549" y="4807788"/>
            <a:ext cx="168966" cy="16896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99ACEA28-763E-BA7E-148A-B8E65DCC8572}"/>
                  </a:ext>
                </a:extLst>
              </p14:cNvPr>
              <p14:cNvContentPartPr/>
              <p14:nvPr/>
            </p14:nvContentPartPr>
            <p14:xfrm>
              <a:off x="6447101" y="2643318"/>
              <a:ext cx="1320120" cy="3045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99ACEA28-763E-BA7E-148A-B8E65DCC857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384101" y="2580678"/>
                <a:ext cx="1445760" cy="430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2744129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0EA396-2BAF-97AA-4531-62A88D2923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C8C3BF-89BD-8339-E8D2-A93B1186B1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Quadratic method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29B1B7-D3EE-49AB-5725-DD5F1EB523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E6475D-BDED-4D62-A64C-203EC56ADB6A}" type="slidenum">
              <a:rPr lang="en-GB" smtClean="0"/>
              <a:t>51</a:t>
            </a:fld>
            <a:endParaRPr lang="en-GB"/>
          </a:p>
        </p:txBody>
      </p:sp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CD475139-C7D6-7D9B-3228-2EFF9D9B2B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8612" y="1218668"/>
            <a:ext cx="3609126" cy="4665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14F9321-4DE0-5F25-12A2-9E71E061E113}"/>
              </a:ext>
            </a:extLst>
          </p:cNvPr>
          <p:cNvCxnSpPr>
            <a:cxnSpLocks/>
          </p:cNvCxnSpPr>
          <p:nvPr/>
        </p:nvCxnSpPr>
        <p:spPr>
          <a:xfrm flipV="1">
            <a:off x="2281032" y="4088085"/>
            <a:ext cx="1341784" cy="78341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2DB42C77-40E3-F665-CC38-C68A805C0E51}"/>
              </a:ext>
            </a:extLst>
          </p:cNvPr>
          <p:cNvSpPr/>
          <p:nvPr/>
        </p:nvSpPr>
        <p:spPr>
          <a:xfrm>
            <a:off x="3538333" y="4016274"/>
            <a:ext cx="168966" cy="16896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087B84F0-649D-BCCB-F206-17135D12CA6F}"/>
              </a:ext>
            </a:extLst>
          </p:cNvPr>
          <p:cNvSpPr/>
          <p:nvPr/>
        </p:nvSpPr>
        <p:spPr>
          <a:xfrm>
            <a:off x="922788" y="4890783"/>
            <a:ext cx="1333850" cy="545284"/>
          </a:xfrm>
          <a:custGeom>
            <a:avLst/>
            <a:gdLst>
              <a:gd name="connsiteX0" fmla="*/ 0 w 2432807"/>
              <a:gd name="connsiteY0" fmla="*/ 1476462 h 1476462"/>
              <a:gd name="connsiteX1" fmla="*/ 1694576 w 2432807"/>
              <a:gd name="connsiteY1" fmla="*/ 763398 h 1476462"/>
              <a:gd name="connsiteX2" fmla="*/ 2432807 w 2432807"/>
              <a:gd name="connsiteY2" fmla="*/ 0 h 1476462"/>
              <a:gd name="connsiteX0" fmla="*/ 0 w 2432807"/>
              <a:gd name="connsiteY0" fmla="*/ 1476462 h 1476462"/>
              <a:gd name="connsiteX1" fmla="*/ 1065402 w 2432807"/>
              <a:gd name="connsiteY1" fmla="*/ 1090569 h 1476462"/>
              <a:gd name="connsiteX2" fmla="*/ 2432807 w 2432807"/>
              <a:gd name="connsiteY2" fmla="*/ 0 h 1476462"/>
              <a:gd name="connsiteX0" fmla="*/ 0 w 3271706"/>
              <a:gd name="connsiteY0" fmla="*/ 721453 h 1135820"/>
              <a:gd name="connsiteX1" fmla="*/ 1904301 w 3271706"/>
              <a:gd name="connsiteY1" fmla="*/ 1090569 h 1135820"/>
              <a:gd name="connsiteX2" fmla="*/ 3271706 w 3271706"/>
              <a:gd name="connsiteY2" fmla="*/ 0 h 1135820"/>
              <a:gd name="connsiteX0" fmla="*/ 0 w 3271706"/>
              <a:gd name="connsiteY0" fmla="*/ 721453 h 1139765"/>
              <a:gd name="connsiteX1" fmla="*/ 1904301 w 3271706"/>
              <a:gd name="connsiteY1" fmla="*/ 1090569 h 1139765"/>
              <a:gd name="connsiteX2" fmla="*/ 3271706 w 3271706"/>
              <a:gd name="connsiteY2" fmla="*/ 0 h 1139765"/>
              <a:gd name="connsiteX0" fmla="*/ 0 w 1998389"/>
              <a:gd name="connsiteY0" fmla="*/ 536895 h 955207"/>
              <a:gd name="connsiteX1" fmla="*/ 1904301 w 1998389"/>
              <a:gd name="connsiteY1" fmla="*/ 906011 h 955207"/>
              <a:gd name="connsiteX2" fmla="*/ 1333850 w 1998389"/>
              <a:gd name="connsiteY2" fmla="*/ 0 h 955207"/>
              <a:gd name="connsiteX0" fmla="*/ 0 w 1983876"/>
              <a:gd name="connsiteY0" fmla="*/ 536895 h 955207"/>
              <a:gd name="connsiteX1" fmla="*/ 1904301 w 1983876"/>
              <a:gd name="connsiteY1" fmla="*/ 906011 h 955207"/>
              <a:gd name="connsiteX2" fmla="*/ 1333850 w 1983876"/>
              <a:gd name="connsiteY2" fmla="*/ 0 h 955207"/>
              <a:gd name="connsiteX0" fmla="*/ 0 w 1333850"/>
              <a:gd name="connsiteY0" fmla="*/ 536895 h 536895"/>
              <a:gd name="connsiteX1" fmla="*/ 864066 w 1333850"/>
              <a:gd name="connsiteY1" fmla="*/ 226502 h 536895"/>
              <a:gd name="connsiteX2" fmla="*/ 1333850 w 1333850"/>
              <a:gd name="connsiteY2" fmla="*/ 0 h 536895"/>
              <a:gd name="connsiteX0" fmla="*/ 0 w 1333850"/>
              <a:gd name="connsiteY0" fmla="*/ 536895 h 536895"/>
              <a:gd name="connsiteX1" fmla="*/ 864066 w 1333850"/>
              <a:gd name="connsiteY1" fmla="*/ 226502 h 536895"/>
              <a:gd name="connsiteX2" fmla="*/ 1333850 w 1333850"/>
              <a:gd name="connsiteY2" fmla="*/ 0 h 536895"/>
              <a:gd name="connsiteX0" fmla="*/ 0 w 1333850"/>
              <a:gd name="connsiteY0" fmla="*/ 620785 h 620785"/>
              <a:gd name="connsiteX1" fmla="*/ 864066 w 1333850"/>
              <a:gd name="connsiteY1" fmla="*/ 226502 h 620785"/>
              <a:gd name="connsiteX2" fmla="*/ 1333850 w 1333850"/>
              <a:gd name="connsiteY2" fmla="*/ 0 h 620785"/>
              <a:gd name="connsiteX0" fmla="*/ 0 w 1333850"/>
              <a:gd name="connsiteY0" fmla="*/ 620785 h 620785"/>
              <a:gd name="connsiteX1" fmla="*/ 1333850 w 1333850"/>
              <a:gd name="connsiteY1" fmla="*/ 0 h 620785"/>
              <a:gd name="connsiteX0" fmla="*/ 0 w 1333850"/>
              <a:gd name="connsiteY0" fmla="*/ 620785 h 620785"/>
              <a:gd name="connsiteX1" fmla="*/ 1333850 w 1333850"/>
              <a:gd name="connsiteY1" fmla="*/ 0 h 620785"/>
              <a:gd name="connsiteX0" fmla="*/ 0 w 1333850"/>
              <a:gd name="connsiteY0" fmla="*/ 620785 h 620785"/>
              <a:gd name="connsiteX1" fmla="*/ 1333850 w 1333850"/>
              <a:gd name="connsiteY1" fmla="*/ 0 h 620785"/>
              <a:gd name="connsiteX0" fmla="*/ 0 w 1333850"/>
              <a:gd name="connsiteY0" fmla="*/ 620785 h 620785"/>
              <a:gd name="connsiteX1" fmla="*/ 1333850 w 1333850"/>
              <a:gd name="connsiteY1" fmla="*/ 0 h 620785"/>
              <a:gd name="connsiteX0" fmla="*/ 0 w 1333850"/>
              <a:gd name="connsiteY0" fmla="*/ 620785 h 620785"/>
              <a:gd name="connsiteX1" fmla="*/ 1333850 w 1333850"/>
              <a:gd name="connsiteY1" fmla="*/ 0 h 620785"/>
              <a:gd name="connsiteX0" fmla="*/ 0 w 1333850"/>
              <a:gd name="connsiteY0" fmla="*/ 620785 h 620785"/>
              <a:gd name="connsiteX1" fmla="*/ 1333850 w 1333850"/>
              <a:gd name="connsiteY1" fmla="*/ 0 h 620785"/>
              <a:gd name="connsiteX0" fmla="*/ 0 w 1333850"/>
              <a:gd name="connsiteY0" fmla="*/ 620785 h 620785"/>
              <a:gd name="connsiteX1" fmla="*/ 1333850 w 1333850"/>
              <a:gd name="connsiteY1" fmla="*/ 0 h 620785"/>
              <a:gd name="connsiteX0" fmla="*/ 0 w 1333850"/>
              <a:gd name="connsiteY0" fmla="*/ 545284 h 545284"/>
              <a:gd name="connsiteX1" fmla="*/ 1333850 w 1333850"/>
              <a:gd name="connsiteY1" fmla="*/ 0 h 545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33850" h="545284">
                <a:moveTo>
                  <a:pt x="0" y="545284"/>
                </a:moveTo>
                <a:cubicBezTo>
                  <a:pt x="453006" y="464191"/>
                  <a:pt x="939567" y="265651"/>
                  <a:pt x="1333850" y="0"/>
                </a:cubicBezTo>
              </a:path>
            </a:pathLst>
          </a:cu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5FF8CAF-11BD-0331-3D6A-791DA04B75AF}"/>
              </a:ext>
            </a:extLst>
          </p:cNvPr>
          <p:cNvCxnSpPr>
            <a:cxnSpLocks/>
          </p:cNvCxnSpPr>
          <p:nvPr/>
        </p:nvCxnSpPr>
        <p:spPr>
          <a:xfrm flipV="1">
            <a:off x="3597878" y="3707934"/>
            <a:ext cx="244280" cy="249205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FC915ED-C135-1179-FFAA-C5C506E12CE0}"/>
              </a:ext>
            </a:extLst>
          </p:cNvPr>
          <p:cNvCxnSpPr>
            <a:cxnSpLocks/>
          </p:cNvCxnSpPr>
          <p:nvPr/>
        </p:nvCxnSpPr>
        <p:spPr>
          <a:xfrm flipV="1">
            <a:off x="2256638" y="4574051"/>
            <a:ext cx="276837" cy="168966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FFC7CAC3-845A-0382-555B-04EFBE398110}"/>
              </a:ext>
            </a:extLst>
          </p:cNvPr>
          <p:cNvSpPr/>
          <p:nvPr/>
        </p:nvSpPr>
        <p:spPr>
          <a:xfrm>
            <a:off x="854765" y="5357191"/>
            <a:ext cx="168966" cy="16896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0EE08B8-0D86-FBD1-0F00-5E43249F7CE5}"/>
              </a:ext>
            </a:extLst>
          </p:cNvPr>
          <p:cNvSpPr/>
          <p:nvPr/>
        </p:nvSpPr>
        <p:spPr>
          <a:xfrm>
            <a:off x="2196549" y="4807788"/>
            <a:ext cx="168966" cy="16896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3EE057D8-8358-E589-BD33-5D6B521F99C1}"/>
                  </a:ext>
                </a:extLst>
              </p14:cNvPr>
              <p14:cNvContentPartPr/>
              <p14:nvPr/>
            </p14:nvContentPartPr>
            <p14:xfrm>
              <a:off x="6447101" y="2643318"/>
              <a:ext cx="1320120" cy="3045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3EE057D8-8358-E589-BD33-5D6B521F99C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384101" y="2580678"/>
                <a:ext cx="1445760" cy="430200"/>
              </a:xfrm>
              <a:prstGeom prst="rect">
                <a:avLst/>
              </a:prstGeom>
            </p:spPr>
          </p:pic>
        </mc:Fallback>
      </mc:AlternateContent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A2F941E5-16E9-209B-398F-19CCF1AC399F}"/>
              </a:ext>
            </a:extLst>
          </p:cNvPr>
          <p:cNvSpPr txBox="1">
            <a:spLocks/>
          </p:cNvSpPr>
          <p:nvPr/>
        </p:nvSpPr>
        <p:spPr>
          <a:xfrm>
            <a:off x="457200" y="1477818"/>
            <a:ext cx="4462670" cy="5485044"/>
          </a:xfrm>
          <a:prstGeom prst="rect">
            <a:avLst/>
          </a:prstGeom>
        </p:spPr>
        <p:txBody>
          <a:bodyPr/>
          <a:lstStyle>
            <a:lvl1pPr marL="0" indent="0" algn="l" defTabSz="342991" rtl="0" eaLnBrk="1" latinLnBrk="0" hangingPunct="1">
              <a:spcBef>
                <a:spcPct val="20000"/>
              </a:spcBef>
              <a:buFont typeface="Arial"/>
              <a:buNone/>
              <a:defRPr sz="1800" b="0" i="0" kern="1200" baseline="0">
                <a:solidFill>
                  <a:schemeClr val="tx1"/>
                </a:solidFill>
                <a:latin typeface="open sans" charset="0"/>
                <a:ea typeface="+mn-ea"/>
                <a:cs typeface="+mn-cs"/>
              </a:defRPr>
            </a:lvl1pPr>
            <a:lvl2pPr marL="557361" indent="-214370" algn="l" defTabSz="342991" rtl="0" eaLnBrk="1" latinLnBrk="0" hangingPunct="1">
              <a:spcBef>
                <a:spcPct val="20000"/>
              </a:spcBef>
              <a:buFont typeface="Arial"/>
              <a:buChar char="–"/>
              <a:defRPr sz="21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479" indent="-171496" algn="l" defTabSz="342991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470" indent="-171496" algn="l" defTabSz="342991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461" indent="-171496" algn="l" defTabSz="342991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6453" indent="-171496" algn="l" defTabSz="342991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444" indent="-171496" algn="l" defTabSz="342991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436" indent="-171496" algn="l" defTabSz="342991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427" indent="-171496" algn="l" defTabSz="342991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Instead of a piecewise linear function, we can use a piecewise quadratic function. </a:t>
            </a:r>
          </a:p>
          <a:p>
            <a:endParaRPr lang="en-GB" dirty="0"/>
          </a:p>
          <a:p>
            <a:r>
              <a:rPr lang="en-GB" dirty="0"/>
              <a:t>Note that for </a:t>
            </a:r>
            <a:r>
              <a:rPr lang="en-GB" dirty="0">
                <a:solidFill>
                  <a:srgbClr val="FF0000"/>
                </a:solidFill>
              </a:rPr>
              <a:t>piece 1</a:t>
            </a:r>
            <a:r>
              <a:rPr lang="en-GB" dirty="0"/>
              <a:t>, we have a slope measurement on the </a:t>
            </a:r>
            <a:r>
              <a:rPr lang="en-GB" dirty="0">
                <a:solidFill>
                  <a:srgbClr val="7030A0"/>
                </a:solidFill>
              </a:rPr>
              <a:t>left side </a:t>
            </a:r>
            <a:r>
              <a:rPr lang="en-GB" dirty="0"/>
              <a:t>and a slope measurement on the </a:t>
            </a:r>
            <a:r>
              <a:rPr lang="en-GB" dirty="0">
                <a:solidFill>
                  <a:srgbClr val="0070C0"/>
                </a:solidFill>
              </a:rPr>
              <a:t>right side</a:t>
            </a:r>
            <a:r>
              <a:rPr lang="en-GB" dirty="0"/>
              <a:t>.</a:t>
            </a:r>
          </a:p>
          <a:p>
            <a:endParaRPr lang="en-GB" dirty="0"/>
          </a:p>
          <a:p>
            <a:r>
              <a:rPr lang="en-GB" dirty="0"/>
              <a:t>We can use these two </a:t>
            </a:r>
            <a:br>
              <a:rPr lang="en-GB" dirty="0"/>
            </a:br>
            <a:r>
              <a:rPr lang="en-GB" dirty="0"/>
              <a:t>slopes to construct</a:t>
            </a:r>
            <a:br>
              <a:rPr lang="en-GB" dirty="0"/>
            </a:br>
            <a:r>
              <a:rPr lang="en-GB" dirty="0"/>
              <a:t>a quadratic</a:t>
            </a:r>
            <a:br>
              <a:rPr lang="en-GB" dirty="0"/>
            </a:br>
            <a:r>
              <a:rPr lang="en-GB" dirty="0"/>
              <a:t>piece</a:t>
            </a:r>
            <a:br>
              <a:rPr lang="en-GB" dirty="0"/>
            </a:br>
            <a:br>
              <a:rPr lang="en-GB" dirty="0"/>
            </a:br>
            <a:r>
              <a:rPr lang="en-GB" dirty="0"/>
              <a:t>                        instead of a linear piece.</a:t>
            </a:r>
          </a:p>
          <a:p>
            <a:endParaRPr lang="en-GB" dirty="0"/>
          </a:p>
          <a:p>
            <a:r>
              <a:rPr lang="en-GB" dirty="0"/>
              <a:t>And so on…</a:t>
            </a:r>
          </a:p>
        </p:txBody>
      </p:sp>
    </p:spTree>
    <p:extLst>
      <p:ext uri="{BB962C8B-B14F-4D97-AF65-F5344CB8AC3E}">
        <p14:creationId xmlns:p14="http://schemas.microsoft.com/office/powerpoint/2010/main" val="361112694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B413E7-EFAA-2CBC-D804-F356A78213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05A32-DC4D-6CAE-F432-AB142E8C2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Quadratic method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858BCF-A9EE-DF6D-9764-8C2C36FF06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E6475D-BDED-4D62-A64C-203EC56ADB6A}" type="slidenum">
              <a:rPr lang="en-GB" smtClean="0"/>
              <a:t>52</a:t>
            </a:fld>
            <a:endParaRPr lang="en-GB"/>
          </a:p>
        </p:txBody>
      </p:sp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0C74469E-E2CD-61A5-FF00-B6D1C2F140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8612" y="1218668"/>
            <a:ext cx="3609126" cy="4665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950B31C-A8E3-ED5C-B853-31707E18270C}"/>
              </a:ext>
            </a:extLst>
          </p:cNvPr>
          <p:cNvCxnSpPr>
            <a:cxnSpLocks/>
          </p:cNvCxnSpPr>
          <p:nvPr/>
        </p:nvCxnSpPr>
        <p:spPr>
          <a:xfrm flipV="1">
            <a:off x="3597878" y="3498209"/>
            <a:ext cx="244280" cy="249205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C9858F9-BF6F-7449-5FC6-476076986225}"/>
              </a:ext>
            </a:extLst>
          </p:cNvPr>
          <p:cNvCxnSpPr>
            <a:cxnSpLocks/>
          </p:cNvCxnSpPr>
          <p:nvPr/>
        </p:nvCxnSpPr>
        <p:spPr>
          <a:xfrm flipV="1">
            <a:off x="2256638" y="4582440"/>
            <a:ext cx="276837" cy="168966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Freeform 12">
            <a:extLst>
              <a:ext uri="{FF2B5EF4-FFF2-40B4-BE49-F238E27FC236}">
                <a16:creationId xmlns:a16="http://schemas.microsoft.com/office/drawing/2014/main" id="{59D734D1-15F4-9B8A-40B9-78AE48F49D01}"/>
              </a:ext>
            </a:extLst>
          </p:cNvPr>
          <p:cNvSpPr/>
          <p:nvPr/>
        </p:nvSpPr>
        <p:spPr>
          <a:xfrm>
            <a:off x="922788" y="4890783"/>
            <a:ext cx="1333850" cy="545284"/>
          </a:xfrm>
          <a:custGeom>
            <a:avLst/>
            <a:gdLst>
              <a:gd name="connsiteX0" fmla="*/ 0 w 2432807"/>
              <a:gd name="connsiteY0" fmla="*/ 1476462 h 1476462"/>
              <a:gd name="connsiteX1" fmla="*/ 1694576 w 2432807"/>
              <a:gd name="connsiteY1" fmla="*/ 763398 h 1476462"/>
              <a:gd name="connsiteX2" fmla="*/ 2432807 w 2432807"/>
              <a:gd name="connsiteY2" fmla="*/ 0 h 1476462"/>
              <a:gd name="connsiteX0" fmla="*/ 0 w 2432807"/>
              <a:gd name="connsiteY0" fmla="*/ 1476462 h 1476462"/>
              <a:gd name="connsiteX1" fmla="*/ 1065402 w 2432807"/>
              <a:gd name="connsiteY1" fmla="*/ 1090569 h 1476462"/>
              <a:gd name="connsiteX2" fmla="*/ 2432807 w 2432807"/>
              <a:gd name="connsiteY2" fmla="*/ 0 h 1476462"/>
              <a:gd name="connsiteX0" fmla="*/ 0 w 3271706"/>
              <a:gd name="connsiteY0" fmla="*/ 721453 h 1135820"/>
              <a:gd name="connsiteX1" fmla="*/ 1904301 w 3271706"/>
              <a:gd name="connsiteY1" fmla="*/ 1090569 h 1135820"/>
              <a:gd name="connsiteX2" fmla="*/ 3271706 w 3271706"/>
              <a:gd name="connsiteY2" fmla="*/ 0 h 1135820"/>
              <a:gd name="connsiteX0" fmla="*/ 0 w 3271706"/>
              <a:gd name="connsiteY0" fmla="*/ 721453 h 1139765"/>
              <a:gd name="connsiteX1" fmla="*/ 1904301 w 3271706"/>
              <a:gd name="connsiteY1" fmla="*/ 1090569 h 1139765"/>
              <a:gd name="connsiteX2" fmla="*/ 3271706 w 3271706"/>
              <a:gd name="connsiteY2" fmla="*/ 0 h 1139765"/>
              <a:gd name="connsiteX0" fmla="*/ 0 w 1998389"/>
              <a:gd name="connsiteY0" fmla="*/ 536895 h 955207"/>
              <a:gd name="connsiteX1" fmla="*/ 1904301 w 1998389"/>
              <a:gd name="connsiteY1" fmla="*/ 906011 h 955207"/>
              <a:gd name="connsiteX2" fmla="*/ 1333850 w 1998389"/>
              <a:gd name="connsiteY2" fmla="*/ 0 h 955207"/>
              <a:gd name="connsiteX0" fmla="*/ 0 w 1983876"/>
              <a:gd name="connsiteY0" fmla="*/ 536895 h 955207"/>
              <a:gd name="connsiteX1" fmla="*/ 1904301 w 1983876"/>
              <a:gd name="connsiteY1" fmla="*/ 906011 h 955207"/>
              <a:gd name="connsiteX2" fmla="*/ 1333850 w 1983876"/>
              <a:gd name="connsiteY2" fmla="*/ 0 h 955207"/>
              <a:gd name="connsiteX0" fmla="*/ 0 w 1333850"/>
              <a:gd name="connsiteY0" fmla="*/ 536895 h 536895"/>
              <a:gd name="connsiteX1" fmla="*/ 864066 w 1333850"/>
              <a:gd name="connsiteY1" fmla="*/ 226502 h 536895"/>
              <a:gd name="connsiteX2" fmla="*/ 1333850 w 1333850"/>
              <a:gd name="connsiteY2" fmla="*/ 0 h 536895"/>
              <a:gd name="connsiteX0" fmla="*/ 0 w 1333850"/>
              <a:gd name="connsiteY0" fmla="*/ 536895 h 536895"/>
              <a:gd name="connsiteX1" fmla="*/ 864066 w 1333850"/>
              <a:gd name="connsiteY1" fmla="*/ 226502 h 536895"/>
              <a:gd name="connsiteX2" fmla="*/ 1333850 w 1333850"/>
              <a:gd name="connsiteY2" fmla="*/ 0 h 536895"/>
              <a:gd name="connsiteX0" fmla="*/ 0 w 1333850"/>
              <a:gd name="connsiteY0" fmla="*/ 620785 h 620785"/>
              <a:gd name="connsiteX1" fmla="*/ 864066 w 1333850"/>
              <a:gd name="connsiteY1" fmla="*/ 226502 h 620785"/>
              <a:gd name="connsiteX2" fmla="*/ 1333850 w 1333850"/>
              <a:gd name="connsiteY2" fmla="*/ 0 h 620785"/>
              <a:gd name="connsiteX0" fmla="*/ 0 w 1333850"/>
              <a:gd name="connsiteY0" fmla="*/ 620785 h 620785"/>
              <a:gd name="connsiteX1" fmla="*/ 1333850 w 1333850"/>
              <a:gd name="connsiteY1" fmla="*/ 0 h 620785"/>
              <a:gd name="connsiteX0" fmla="*/ 0 w 1333850"/>
              <a:gd name="connsiteY0" fmla="*/ 620785 h 620785"/>
              <a:gd name="connsiteX1" fmla="*/ 1333850 w 1333850"/>
              <a:gd name="connsiteY1" fmla="*/ 0 h 620785"/>
              <a:gd name="connsiteX0" fmla="*/ 0 w 1333850"/>
              <a:gd name="connsiteY0" fmla="*/ 620785 h 620785"/>
              <a:gd name="connsiteX1" fmla="*/ 1333850 w 1333850"/>
              <a:gd name="connsiteY1" fmla="*/ 0 h 620785"/>
              <a:gd name="connsiteX0" fmla="*/ 0 w 1333850"/>
              <a:gd name="connsiteY0" fmla="*/ 620785 h 620785"/>
              <a:gd name="connsiteX1" fmla="*/ 1333850 w 1333850"/>
              <a:gd name="connsiteY1" fmla="*/ 0 h 620785"/>
              <a:gd name="connsiteX0" fmla="*/ 0 w 1333850"/>
              <a:gd name="connsiteY0" fmla="*/ 620785 h 620785"/>
              <a:gd name="connsiteX1" fmla="*/ 1333850 w 1333850"/>
              <a:gd name="connsiteY1" fmla="*/ 0 h 620785"/>
              <a:gd name="connsiteX0" fmla="*/ 0 w 1333850"/>
              <a:gd name="connsiteY0" fmla="*/ 620785 h 620785"/>
              <a:gd name="connsiteX1" fmla="*/ 1333850 w 1333850"/>
              <a:gd name="connsiteY1" fmla="*/ 0 h 620785"/>
              <a:gd name="connsiteX0" fmla="*/ 0 w 1333850"/>
              <a:gd name="connsiteY0" fmla="*/ 620785 h 620785"/>
              <a:gd name="connsiteX1" fmla="*/ 1333850 w 1333850"/>
              <a:gd name="connsiteY1" fmla="*/ 0 h 620785"/>
              <a:gd name="connsiteX0" fmla="*/ 0 w 1333850"/>
              <a:gd name="connsiteY0" fmla="*/ 545284 h 545284"/>
              <a:gd name="connsiteX1" fmla="*/ 1333850 w 1333850"/>
              <a:gd name="connsiteY1" fmla="*/ 0 h 545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33850" h="545284">
                <a:moveTo>
                  <a:pt x="0" y="545284"/>
                </a:moveTo>
                <a:cubicBezTo>
                  <a:pt x="453006" y="464191"/>
                  <a:pt x="939567" y="265651"/>
                  <a:pt x="1333850" y="0"/>
                </a:cubicBezTo>
              </a:path>
            </a:pathLst>
          </a:cu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F57C3E62-DDBE-7C40-C898-F9BF7E8F75E0}"/>
              </a:ext>
            </a:extLst>
          </p:cNvPr>
          <p:cNvSpPr/>
          <p:nvPr/>
        </p:nvSpPr>
        <p:spPr>
          <a:xfrm>
            <a:off x="2281032" y="3892492"/>
            <a:ext cx="1333850" cy="998292"/>
          </a:xfrm>
          <a:custGeom>
            <a:avLst/>
            <a:gdLst>
              <a:gd name="connsiteX0" fmla="*/ 0 w 2432807"/>
              <a:gd name="connsiteY0" fmla="*/ 1476462 h 1476462"/>
              <a:gd name="connsiteX1" fmla="*/ 1694576 w 2432807"/>
              <a:gd name="connsiteY1" fmla="*/ 763398 h 1476462"/>
              <a:gd name="connsiteX2" fmla="*/ 2432807 w 2432807"/>
              <a:gd name="connsiteY2" fmla="*/ 0 h 1476462"/>
              <a:gd name="connsiteX0" fmla="*/ 0 w 2432807"/>
              <a:gd name="connsiteY0" fmla="*/ 1476462 h 1476462"/>
              <a:gd name="connsiteX1" fmla="*/ 1065402 w 2432807"/>
              <a:gd name="connsiteY1" fmla="*/ 1090569 h 1476462"/>
              <a:gd name="connsiteX2" fmla="*/ 2432807 w 2432807"/>
              <a:gd name="connsiteY2" fmla="*/ 0 h 1476462"/>
              <a:gd name="connsiteX0" fmla="*/ 0 w 3271706"/>
              <a:gd name="connsiteY0" fmla="*/ 721453 h 1135820"/>
              <a:gd name="connsiteX1" fmla="*/ 1904301 w 3271706"/>
              <a:gd name="connsiteY1" fmla="*/ 1090569 h 1135820"/>
              <a:gd name="connsiteX2" fmla="*/ 3271706 w 3271706"/>
              <a:gd name="connsiteY2" fmla="*/ 0 h 1135820"/>
              <a:gd name="connsiteX0" fmla="*/ 0 w 3271706"/>
              <a:gd name="connsiteY0" fmla="*/ 721453 h 1139765"/>
              <a:gd name="connsiteX1" fmla="*/ 1904301 w 3271706"/>
              <a:gd name="connsiteY1" fmla="*/ 1090569 h 1139765"/>
              <a:gd name="connsiteX2" fmla="*/ 3271706 w 3271706"/>
              <a:gd name="connsiteY2" fmla="*/ 0 h 1139765"/>
              <a:gd name="connsiteX0" fmla="*/ 0 w 1998389"/>
              <a:gd name="connsiteY0" fmla="*/ 536895 h 955207"/>
              <a:gd name="connsiteX1" fmla="*/ 1904301 w 1998389"/>
              <a:gd name="connsiteY1" fmla="*/ 906011 h 955207"/>
              <a:gd name="connsiteX2" fmla="*/ 1333850 w 1998389"/>
              <a:gd name="connsiteY2" fmla="*/ 0 h 955207"/>
              <a:gd name="connsiteX0" fmla="*/ 0 w 1983876"/>
              <a:gd name="connsiteY0" fmla="*/ 536895 h 955207"/>
              <a:gd name="connsiteX1" fmla="*/ 1904301 w 1983876"/>
              <a:gd name="connsiteY1" fmla="*/ 906011 h 955207"/>
              <a:gd name="connsiteX2" fmla="*/ 1333850 w 1983876"/>
              <a:gd name="connsiteY2" fmla="*/ 0 h 955207"/>
              <a:gd name="connsiteX0" fmla="*/ 0 w 1333850"/>
              <a:gd name="connsiteY0" fmla="*/ 536895 h 536895"/>
              <a:gd name="connsiteX1" fmla="*/ 864066 w 1333850"/>
              <a:gd name="connsiteY1" fmla="*/ 226502 h 536895"/>
              <a:gd name="connsiteX2" fmla="*/ 1333850 w 1333850"/>
              <a:gd name="connsiteY2" fmla="*/ 0 h 536895"/>
              <a:gd name="connsiteX0" fmla="*/ 0 w 1333850"/>
              <a:gd name="connsiteY0" fmla="*/ 536895 h 536895"/>
              <a:gd name="connsiteX1" fmla="*/ 864066 w 1333850"/>
              <a:gd name="connsiteY1" fmla="*/ 226502 h 536895"/>
              <a:gd name="connsiteX2" fmla="*/ 1333850 w 1333850"/>
              <a:gd name="connsiteY2" fmla="*/ 0 h 536895"/>
              <a:gd name="connsiteX0" fmla="*/ 0 w 1333850"/>
              <a:gd name="connsiteY0" fmla="*/ 620785 h 620785"/>
              <a:gd name="connsiteX1" fmla="*/ 864066 w 1333850"/>
              <a:gd name="connsiteY1" fmla="*/ 226502 h 620785"/>
              <a:gd name="connsiteX2" fmla="*/ 1333850 w 1333850"/>
              <a:gd name="connsiteY2" fmla="*/ 0 h 620785"/>
              <a:gd name="connsiteX0" fmla="*/ 0 w 1333850"/>
              <a:gd name="connsiteY0" fmla="*/ 620785 h 620785"/>
              <a:gd name="connsiteX1" fmla="*/ 1333850 w 1333850"/>
              <a:gd name="connsiteY1" fmla="*/ 0 h 620785"/>
              <a:gd name="connsiteX0" fmla="*/ 0 w 1333850"/>
              <a:gd name="connsiteY0" fmla="*/ 620785 h 620785"/>
              <a:gd name="connsiteX1" fmla="*/ 1333850 w 1333850"/>
              <a:gd name="connsiteY1" fmla="*/ 0 h 620785"/>
              <a:gd name="connsiteX0" fmla="*/ 0 w 1333850"/>
              <a:gd name="connsiteY0" fmla="*/ 620785 h 620785"/>
              <a:gd name="connsiteX1" fmla="*/ 1333850 w 1333850"/>
              <a:gd name="connsiteY1" fmla="*/ 0 h 620785"/>
              <a:gd name="connsiteX0" fmla="*/ 0 w 1333850"/>
              <a:gd name="connsiteY0" fmla="*/ 620785 h 620785"/>
              <a:gd name="connsiteX1" fmla="*/ 1333850 w 1333850"/>
              <a:gd name="connsiteY1" fmla="*/ 0 h 620785"/>
              <a:gd name="connsiteX0" fmla="*/ 0 w 1333850"/>
              <a:gd name="connsiteY0" fmla="*/ 620785 h 620785"/>
              <a:gd name="connsiteX1" fmla="*/ 1333850 w 1333850"/>
              <a:gd name="connsiteY1" fmla="*/ 0 h 620785"/>
              <a:gd name="connsiteX0" fmla="*/ 0 w 1333850"/>
              <a:gd name="connsiteY0" fmla="*/ 620785 h 620785"/>
              <a:gd name="connsiteX1" fmla="*/ 1333850 w 1333850"/>
              <a:gd name="connsiteY1" fmla="*/ 0 h 620785"/>
              <a:gd name="connsiteX0" fmla="*/ 0 w 1333850"/>
              <a:gd name="connsiteY0" fmla="*/ 620785 h 620785"/>
              <a:gd name="connsiteX1" fmla="*/ 1333850 w 1333850"/>
              <a:gd name="connsiteY1" fmla="*/ 0 h 620785"/>
              <a:gd name="connsiteX0" fmla="*/ 0 w 1333850"/>
              <a:gd name="connsiteY0" fmla="*/ 545284 h 545284"/>
              <a:gd name="connsiteX1" fmla="*/ 1333850 w 1333850"/>
              <a:gd name="connsiteY1" fmla="*/ 0 h 545284"/>
              <a:gd name="connsiteX0" fmla="*/ 0 w 1333850"/>
              <a:gd name="connsiteY0" fmla="*/ 398091 h 398091"/>
              <a:gd name="connsiteX1" fmla="*/ 1333850 w 1333850"/>
              <a:gd name="connsiteY1" fmla="*/ 0 h 398091"/>
              <a:gd name="connsiteX0" fmla="*/ 0 w 1333850"/>
              <a:gd name="connsiteY0" fmla="*/ 398091 h 398091"/>
              <a:gd name="connsiteX1" fmla="*/ 1333850 w 1333850"/>
              <a:gd name="connsiteY1" fmla="*/ 0 h 398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33850" h="398091">
                <a:moveTo>
                  <a:pt x="0" y="398091"/>
                </a:moveTo>
                <a:cubicBezTo>
                  <a:pt x="453006" y="316998"/>
                  <a:pt x="830511" y="238889"/>
                  <a:pt x="1333850" y="0"/>
                </a:cubicBezTo>
              </a:path>
            </a:pathLst>
          </a:cu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D7EDD3F-F667-8864-6AA4-44E5D38F162D}"/>
              </a:ext>
            </a:extLst>
          </p:cNvPr>
          <p:cNvSpPr/>
          <p:nvPr/>
        </p:nvSpPr>
        <p:spPr>
          <a:xfrm>
            <a:off x="854765" y="5357191"/>
            <a:ext cx="168966" cy="16896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B741400-7712-F5E7-709D-27207774E992}"/>
              </a:ext>
            </a:extLst>
          </p:cNvPr>
          <p:cNvSpPr/>
          <p:nvPr/>
        </p:nvSpPr>
        <p:spPr>
          <a:xfrm>
            <a:off x="2196549" y="4807788"/>
            <a:ext cx="168966" cy="16896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012C362-FC4D-582C-578C-6B750E42748D}"/>
              </a:ext>
            </a:extLst>
          </p:cNvPr>
          <p:cNvSpPr/>
          <p:nvPr/>
        </p:nvSpPr>
        <p:spPr>
          <a:xfrm>
            <a:off x="3538333" y="3814938"/>
            <a:ext cx="168966" cy="16896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B5E73320-FACB-6023-0A62-73A0380EBFC2}"/>
                  </a:ext>
                </a:extLst>
              </p14:cNvPr>
              <p14:cNvContentPartPr/>
              <p14:nvPr/>
            </p14:nvContentPartPr>
            <p14:xfrm>
              <a:off x="6447101" y="2643318"/>
              <a:ext cx="1320120" cy="3045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B5E73320-FACB-6023-0A62-73A0380EBFC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384101" y="2580678"/>
                <a:ext cx="1445760" cy="430200"/>
              </a:xfrm>
              <a:prstGeom prst="rect">
                <a:avLst/>
              </a:prstGeom>
            </p:spPr>
          </p:pic>
        </mc:Fallback>
      </mc:AlternateContent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C59398A3-BCA2-0ED6-B4BF-BDE1BD54655A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57200" y="1477818"/>
            <a:ext cx="4391637" cy="4821382"/>
          </a:xfrm>
          <a:prstGeom prst="rect">
            <a:avLst/>
          </a:prstGeom>
        </p:spPr>
        <p:txBody>
          <a:bodyPr/>
          <a:lstStyle>
            <a:lvl1pPr marL="0" indent="0" algn="l" defTabSz="342991" rtl="0" eaLnBrk="1" latinLnBrk="0" hangingPunct="1">
              <a:spcBef>
                <a:spcPct val="20000"/>
              </a:spcBef>
              <a:buFont typeface="Arial"/>
              <a:buNone/>
              <a:defRPr sz="1800" b="0" i="0" kern="1200" baseline="0">
                <a:solidFill>
                  <a:schemeClr val="tx1"/>
                </a:solidFill>
                <a:latin typeface="open sans" charset="0"/>
                <a:ea typeface="+mn-ea"/>
                <a:cs typeface="+mn-cs"/>
              </a:defRPr>
            </a:lvl1pPr>
            <a:lvl2pPr marL="557361" indent="-214370" algn="l" defTabSz="342991" rtl="0" eaLnBrk="1" latinLnBrk="0" hangingPunct="1">
              <a:spcBef>
                <a:spcPct val="20000"/>
              </a:spcBef>
              <a:buFont typeface="Arial"/>
              <a:buChar char="–"/>
              <a:defRPr sz="21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479" indent="-171496" algn="l" defTabSz="342991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470" indent="-171496" algn="l" defTabSz="342991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461" indent="-171496" algn="l" defTabSz="342991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6453" indent="-171496" algn="l" defTabSz="342991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444" indent="-171496" algn="l" defTabSz="342991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436" indent="-171496" algn="l" defTabSz="342991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427" indent="-171496" algn="l" defTabSz="342991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Instead of a piecewise linear function, we can use a piecewise quadratic function. </a:t>
            </a:r>
          </a:p>
          <a:p>
            <a:endParaRPr lang="en-GB" dirty="0"/>
          </a:p>
          <a:p>
            <a:r>
              <a:rPr lang="en-GB" dirty="0"/>
              <a:t>Note that for </a:t>
            </a:r>
            <a:r>
              <a:rPr lang="en-GB" dirty="0">
                <a:solidFill>
                  <a:srgbClr val="FF0000"/>
                </a:solidFill>
              </a:rPr>
              <a:t>piece 1</a:t>
            </a:r>
            <a:r>
              <a:rPr lang="en-GB" dirty="0"/>
              <a:t>, we have a slope measurement on the </a:t>
            </a:r>
            <a:r>
              <a:rPr lang="en-GB" dirty="0">
                <a:solidFill>
                  <a:srgbClr val="7030A0"/>
                </a:solidFill>
              </a:rPr>
              <a:t>left side </a:t>
            </a:r>
            <a:r>
              <a:rPr lang="en-GB" dirty="0"/>
              <a:t>and a slope measurement on the </a:t>
            </a:r>
            <a:r>
              <a:rPr lang="en-GB" dirty="0">
                <a:solidFill>
                  <a:srgbClr val="0070C0"/>
                </a:solidFill>
              </a:rPr>
              <a:t>right side</a:t>
            </a:r>
            <a:r>
              <a:rPr lang="en-GB" dirty="0"/>
              <a:t>.</a:t>
            </a:r>
          </a:p>
          <a:p>
            <a:endParaRPr lang="en-GB" dirty="0"/>
          </a:p>
          <a:p>
            <a:r>
              <a:rPr lang="en-GB" dirty="0"/>
              <a:t>We can use these two </a:t>
            </a:r>
            <a:br>
              <a:rPr lang="en-GB" dirty="0"/>
            </a:br>
            <a:r>
              <a:rPr lang="en-GB" dirty="0"/>
              <a:t>slopes to construct</a:t>
            </a:r>
            <a:br>
              <a:rPr lang="en-GB" dirty="0"/>
            </a:br>
            <a:r>
              <a:rPr lang="en-GB" dirty="0"/>
              <a:t>a quadratic</a:t>
            </a:r>
            <a:br>
              <a:rPr lang="en-GB" dirty="0"/>
            </a:br>
            <a:r>
              <a:rPr lang="en-GB" dirty="0"/>
              <a:t>piece</a:t>
            </a:r>
            <a:br>
              <a:rPr lang="en-GB" dirty="0"/>
            </a:br>
            <a:br>
              <a:rPr lang="en-GB" dirty="0"/>
            </a:br>
            <a:r>
              <a:rPr lang="en-GB" dirty="0"/>
              <a:t>                        instead of a linear piece.</a:t>
            </a:r>
          </a:p>
          <a:p>
            <a:endParaRPr lang="en-GB" dirty="0"/>
          </a:p>
          <a:p>
            <a:r>
              <a:rPr lang="en-GB" dirty="0"/>
              <a:t>And so on…</a:t>
            </a:r>
          </a:p>
        </p:txBody>
      </p:sp>
    </p:spTree>
    <p:extLst>
      <p:ext uri="{BB962C8B-B14F-4D97-AF65-F5344CB8AC3E}">
        <p14:creationId xmlns:p14="http://schemas.microsoft.com/office/powerpoint/2010/main" val="75509269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D9EA97-F3F1-B09C-78BF-19386F7DD9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F9A4D-A29B-9983-F1B8-FD0AE7AE3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Approximation methods compared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08E598-2D96-2676-C06C-AAF998F6A2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E6475D-BDED-4D62-A64C-203EC56ADB6A}" type="slidenum">
              <a:rPr lang="en-GB" smtClean="0"/>
              <a:t>53</a:t>
            </a:fld>
            <a:endParaRPr lang="en-GB"/>
          </a:p>
        </p:txBody>
      </p:sp>
      <p:pic>
        <p:nvPicPr>
          <p:cNvPr id="9" name="Picture 8" descr="A graph of a line&#10;&#10;Description automatically generated">
            <a:extLst>
              <a:ext uri="{FF2B5EF4-FFF2-40B4-BE49-F238E27FC236}">
                <a16:creationId xmlns:a16="http://schemas.microsoft.com/office/drawing/2014/main" id="{F939D964-2D31-5217-7058-DBE11F5A03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9546" y="1922117"/>
            <a:ext cx="6124907" cy="5012083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CA822A-F0FD-0845-6FEC-2BF5331B2B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5156200"/>
          </a:xfrm>
        </p:spPr>
        <p:txBody>
          <a:bodyPr/>
          <a:lstStyle/>
          <a:p>
            <a:r>
              <a:rPr lang="en-GB" dirty="0"/>
              <a:t>In general, the higher degree polynomials we use, the better our approximation, at a cost of increased computation.</a:t>
            </a:r>
          </a:p>
          <a:p>
            <a:endParaRPr lang="en-GB" dirty="0"/>
          </a:p>
          <a:p>
            <a:r>
              <a:rPr lang="en-GB" dirty="0"/>
              <a:t>Example: SIR model, I compartment, ∆t = 10</a:t>
            </a:r>
          </a:p>
        </p:txBody>
      </p:sp>
    </p:spTree>
    <p:extLst>
      <p:ext uri="{BB962C8B-B14F-4D97-AF65-F5344CB8AC3E}">
        <p14:creationId xmlns:p14="http://schemas.microsoft.com/office/powerpoint/2010/main" val="262448757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2A5F85-DA48-BD2F-F568-FFC52A81A8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CAB501-650B-8BF5-2C55-3E86F8385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Approximation methods compared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C39A1F-009A-0E59-D4E1-E1C59E3834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E6475D-BDED-4D62-A64C-203EC56ADB6A}" type="slidenum">
              <a:rPr lang="en-GB" smtClean="0"/>
              <a:t>54</a:t>
            </a:fld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A579018-C342-D3D8-1AF1-CCE943D08F5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509547" y="1922117"/>
            <a:ext cx="6124905" cy="5012083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358844E-C66C-AF84-D353-325792B32D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5156200"/>
          </a:xfrm>
        </p:spPr>
        <p:txBody>
          <a:bodyPr/>
          <a:lstStyle/>
          <a:p>
            <a:r>
              <a:rPr lang="en-GB" dirty="0"/>
              <a:t>In general, the higher degree polynomials we use, the better our approximation, at a cost of increased computation.</a:t>
            </a:r>
          </a:p>
          <a:p>
            <a:endParaRPr lang="en-GB" dirty="0"/>
          </a:p>
          <a:p>
            <a:r>
              <a:rPr lang="en-GB" dirty="0"/>
              <a:t>Example: SIR model, I compartment, ∆t = 10</a:t>
            </a:r>
          </a:p>
        </p:txBody>
      </p:sp>
    </p:spTree>
    <p:extLst>
      <p:ext uri="{BB962C8B-B14F-4D97-AF65-F5344CB8AC3E}">
        <p14:creationId xmlns:p14="http://schemas.microsoft.com/office/powerpoint/2010/main" val="160077373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B08AE4-9CFD-D091-1E63-E65A2F9171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84E176-550E-E3E3-BD51-9787034F3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Approximation methods compared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7BF69D-E9CA-EC7D-5F55-855DD58447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E6475D-BDED-4D62-A64C-203EC56ADB6A}" type="slidenum">
              <a:rPr lang="en-GB" smtClean="0"/>
              <a:t>55</a:t>
            </a:fld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5033F50-907B-9EF2-49B0-C7CF34D526D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509547" y="1922117"/>
            <a:ext cx="6124905" cy="5012083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BF704D9-F8CF-2687-B53A-E231577FD1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5156200"/>
          </a:xfrm>
        </p:spPr>
        <p:txBody>
          <a:bodyPr/>
          <a:lstStyle/>
          <a:p>
            <a:r>
              <a:rPr lang="en-GB" dirty="0"/>
              <a:t>In general, the higher degree polynomials we use, the better our approximation, at a cost of increased computation.</a:t>
            </a:r>
          </a:p>
          <a:p>
            <a:endParaRPr lang="en-GB" dirty="0"/>
          </a:p>
          <a:p>
            <a:r>
              <a:rPr lang="en-GB" dirty="0"/>
              <a:t>Example: SIR model, I compartment, ∆t = 10</a:t>
            </a:r>
          </a:p>
        </p:txBody>
      </p:sp>
    </p:spTree>
    <p:extLst>
      <p:ext uri="{BB962C8B-B14F-4D97-AF65-F5344CB8AC3E}">
        <p14:creationId xmlns:p14="http://schemas.microsoft.com/office/powerpoint/2010/main" val="111959752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BB55F5-942F-9ADD-DB48-B31B9DDE20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F3D03-6127-A186-29BA-3176FB7FB2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Approximation methods compared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5CE4B8-65F3-6BFF-24FD-5A2C99AD90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E6475D-BDED-4D62-A64C-203EC56ADB6A}" type="slidenum">
              <a:rPr lang="en-GB" smtClean="0"/>
              <a:t>56</a:t>
            </a:fld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891A3C8-02CF-DEA4-AEB4-B899BF054F5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509547" y="1922117"/>
            <a:ext cx="6124905" cy="5012083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694FA90-BD40-0996-7459-B6337D7560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5156200"/>
          </a:xfrm>
        </p:spPr>
        <p:txBody>
          <a:bodyPr/>
          <a:lstStyle/>
          <a:p>
            <a:r>
              <a:rPr lang="en-GB" dirty="0"/>
              <a:t>In general, the higher degree polynomials we use, the better our approximation, at a cost of increased computation.</a:t>
            </a:r>
          </a:p>
          <a:p>
            <a:endParaRPr lang="en-GB" dirty="0"/>
          </a:p>
          <a:p>
            <a:r>
              <a:rPr lang="en-GB" dirty="0"/>
              <a:t>Example: SIR model, I compartment, ∆t = 10</a:t>
            </a:r>
          </a:p>
        </p:txBody>
      </p:sp>
    </p:spTree>
    <p:extLst>
      <p:ext uri="{BB962C8B-B14F-4D97-AF65-F5344CB8AC3E}">
        <p14:creationId xmlns:p14="http://schemas.microsoft.com/office/powerpoint/2010/main" val="320077938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219B9B-71C5-B02C-6A7A-B12FB4F44C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0D086-46D2-569D-8C3A-93D9244BE8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Approximation methods compared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65B66E-D09C-7E82-6B08-514FB0A71D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E6475D-BDED-4D62-A64C-203EC56ADB6A}" type="slidenum">
              <a:rPr lang="en-GB" smtClean="0"/>
              <a:t>57</a:t>
            </a:fld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3401B61-502F-B6D0-DC1C-4C394F4A00B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509547" y="1922117"/>
            <a:ext cx="6124905" cy="5012082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6CCC71-F365-FA1D-F064-0990865056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5156200"/>
          </a:xfrm>
        </p:spPr>
        <p:txBody>
          <a:bodyPr/>
          <a:lstStyle/>
          <a:p>
            <a:r>
              <a:rPr lang="en-GB" dirty="0"/>
              <a:t>In general, the higher degree polynomials we use, the better our approximation, at a cost of increased computation.</a:t>
            </a:r>
          </a:p>
          <a:p>
            <a:endParaRPr lang="en-GB" dirty="0"/>
          </a:p>
          <a:p>
            <a:r>
              <a:rPr lang="en-GB" dirty="0"/>
              <a:t>Example: SIR model, I compartment, ∆t = 4</a:t>
            </a:r>
          </a:p>
        </p:txBody>
      </p:sp>
    </p:spTree>
    <p:extLst>
      <p:ext uri="{BB962C8B-B14F-4D97-AF65-F5344CB8AC3E}">
        <p14:creationId xmlns:p14="http://schemas.microsoft.com/office/powerpoint/2010/main" val="66366000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EC3019-F95B-1782-91BA-9A3C429A5D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D2A1C0-B3B6-BBD0-4FB2-BFA0D54E3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Approximation methods compared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F7D88C-F654-F921-4AB8-85F526BB3F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E6475D-BDED-4D62-A64C-203EC56ADB6A}" type="slidenum">
              <a:rPr lang="en-GB" smtClean="0"/>
              <a:t>58</a:t>
            </a:fld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C3D0E34-9B59-8E37-E171-F2F8DAE9C57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509547" y="1922117"/>
            <a:ext cx="6124905" cy="5012082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A51609E-D2A0-FE90-1BDB-B54A4EC6D6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5156200"/>
          </a:xfrm>
        </p:spPr>
        <p:txBody>
          <a:bodyPr/>
          <a:lstStyle/>
          <a:p>
            <a:r>
              <a:rPr lang="en-GB" dirty="0"/>
              <a:t>In general, the higher degree polynomials we use, the better our approximation, at a cost of increased computation.</a:t>
            </a:r>
          </a:p>
          <a:p>
            <a:endParaRPr lang="en-GB" dirty="0"/>
          </a:p>
          <a:p>
            <a:r>
              <a:rPr lang="en-GB" dirty="0"/>
              <a:t>Example: SIR model, I compartment, ∆t = 4</a:t>
            </a:r>
          </a:p>
        </p:txBody>
      </p:sp>
    </p:spTree>
    <p:extLst>
      <p:ext uri="{BB962C8B-B14F-4D97-AF65-F5344CB8AC3E}">
        <p14:creationId xmlns:p14="http://schemas.microsoft.com/office/powerpoint/2010/main" val="41979062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57201" y="279132"/>
            <a:ext cx="6697132" cy="623236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en-GB" dirty="0"/>
              <a:t>Ordinary differential equations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/>
              <p:cNvSpPr>
                <a:spLocks noGrp="1"/>
              </p:cNvSpPr>
              <p:nvPr>
                <p:ph sz="half" idx="1"/>
              </p:nvPr>
            </p:nvSpPr>
            <p:spPr>
              <a:xfrm>
                <a:off x="457201" y="1490871"/>
                <a:ext cx="8179903" cy="1520686"/>
              </a:xfr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/>
              <a:lstStyle/>
              <a:p>
                <a:pPr marL="42874" indent="0">
                  <a:buNone/>
                </a:pPr>
                <a:r>
                  <a:rPr lang="en-GB" sz="2000" b="1" dirty="0"/>
                  <a:t>Difference equations</a:t>
                </a:r>
              </a:p>
              <a:p>
                <a:pPr marL="42874" indent="0">
                  <a:buNone/>
                </a:pPr>
                <a:r>
                  <a:rPr lang="en-GB" sz="2000" b="0" dirty="0"/>
                  <a:t> 				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      =      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    − 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2000" dirty="0"/>
              </a:p>
              <a:p>
                <a:pPr marL="42874" indent="0">
                  <a:buNone/>
                </a:pPr>
                <a:r>
                  <a:rPr lang="en-GB" sz="2000" dirty="0"/>
                  <a:t>				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       =      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    + 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 − 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en-GB" sz="2000" b="0" dirty="0"/>
              </a:p>
              <a:p>
                <a:pPr marL="42874" indent="0">
                  <a:buNone/>
                </a:pPr>
                <a:r>
                  <a:rPr lang="en-GB" sz="2000" dirty="0"/>
                  <a:t>				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      =     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    + 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2000" dirty="0"/>
              </a:p>
            </p:txBody>
          </p:sp>
        </mc:Choice>
        <mc:Fallback xmlns="">
          <p:sp>
            <p:nvSpPr>
              <p:cNvPr id="7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457201" y="1490871"/>
                <a:ext cx="8179903" cy="1520686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7F2FDD-EB57-4115-BC46-BE8ADDF490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E6475D-BDED-4D62-A64C-203EC56ADB6A}" type="slidenum">
              <a:rPr lang="en-GB" smtClean="0"/>
              <a:t>5</a:t>
            </a:fld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83DE10E-9A49-E94B-1AE2-D1306898A0F7}"/>
                  </a:ext>
                </a:extLst>
              </p:cNvPr>
              <p:cNvSpPr txBox="1"/>
              <p:nvPr/>
            </p:nvSpPr>
            <p:spPr>
              <a:xfrm>
                <a:off x="457201" y="3319670"/>
                <a:ext cx="8179903" cy="30162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000" b="1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Ordinary differential equations</a:t>
                </a:r>
                <a:r>
                  <a:rPr lang="en-GB" sz="200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have a similar structure, but only the rate of change is given:</a:t>
                </a:r>
              </a:p>
              <a:p>
                <a:endParaRPr lang="en-GB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r>
                  <a:rPr lang="en-GB" sz="240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			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GB" sz="2400" b="0" i="1" smtClean="0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fPr>
                      <m:num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𝑑𝑆</m:t>
                        </m:r>
                      </m:num>
                      <m:den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𝑑𝑡</m:t>
                        </m:r>
                      </m:den>
                    </m:f>
                    <m:r>
                      <a:rPr lang="en-GB" sz="2400" b="0" i="1" smtClean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=−</m:t>
                    </m:r>
                    <m:r>
                      <a:rPr lang="en-GB" sz="2400" b="0" i="1" smtClean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𝛽</m:t>
                    </m:r>
                    <m:r>
                      <a:rPr lang="en-GB" sz="2400" b="0" i="1" smtClean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 </m:t>
                    </m:r>
                    <m:r>
                      <a:rPr lang="en-GB" sz="2400" b="0" i="1" smtClean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𝑆</m:t>
                    </m:r>
                    <m:r>
                      <a:rPr lang="en-GB" sz="2400" b="0" i="1" smtClean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 </m:t>
                    </m:r>
                    <m:r>
                      <a:rPr lang="en-GB" sz="2400" b="0" i="1" smtClean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𝐼</m:t>
                    </m:r>
                  </m:oMath>
                </a14:m>
                <a:endParaRPr lang="en-GB" sz="24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r>
                  <a:rPr lang="en-GB" sz="240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			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GB" sz="2400" b="0" i="1" smtClean="0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fPr>
                      <m:num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𝑑𝐼</m:t>
                        </m:r>
                      </m:num>
                      <m:den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𝑑𝑡</m:t>
                        </m:r>
                      </m:den>
                    </m:f>
                    <m:r>
                      <a:rPr lang="en-GB" sz="2400" b="0" i="1" smtClean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 =</m:t>
                    </m:r>
                    <m:r>
                      <a:rPr lang="en-GB" sz="2400" b="0" i="1" smtClean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𝛽</m:t>
                    </m:r>
                    <m:r>
                      <a:rPr lang="en-GB" sz="2400" b="0" i="1" smtClean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 </m:t>
                    </m:r>
                    <m:r>
                      <a:rPr lang="en-GB" sz="2400" b="0" i="1" smtClean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𝑆</m:t>
                    </m:r>
                    <m:r>
                      <a:rPr lang="en-GB" sz="2400" b="0" i="1" smtClean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 </m:t>
                    </m:r>
                    <m:r>
                      <a:rPr lang="en-GB" sz="2400" b="0" i="1" smtClean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𝐼</m:t>
                    </m:r>
                    <m:r>
                      <a:rPr lang="en-GB" sz="2400" b="0" i="1" smtClean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 −</m:t>
                    </m:r>
                    <m:r>
                      <a:rPr lang="en-GB" sz="2400" b="0" i="1" smtClean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𝛾</m:t>
                    </m:r>
                    <m:r>
                      <a:rPr lang="en-GB" sz="2400" b="0" i="1" smtClean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 </m:t>
                    </m:r>
                    <m:r>
                      <a:rPr lang="en-GB" sz="2400" b="0" i="1" smtClean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𝐼</m:t>
                    </m:r>
                  </m:oMath>
                </a14:m>
                <a:endParaRPr lang="en-GB" sz="24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r>
                  <a:rPr lang="en-GB" sz="240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			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GB" sz="2400" b="0" i="1" smtClean="0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fPr>
                      <m:num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𝑑𝑅</m:t>
                        </m:r>
                      </m:num>
                      <m:den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𝑑𝑡</m:t>
                        </m:r>
                      </m:den>
                    </m:f>
                    <m:r>
                      <a:rPr lang="en-GB" sz="2400" b="0" i="1" smtClean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=</m:t>
                    </m:r>
                    <m:r>
                      <a:rPr lang="en-GB" sz="2400" b="0" i="1" smtClean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𝛾</m:t>
                    </m:r>
                    <m:r>
                      <a:rPr lang="en-GB" sz="2400" b="0" i="1" smtClean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 </m:t>
                    </m:r>
                    <m:r>
                      <a:rPr lang="en-GB" sz="2400" b="0" i="1" smtClean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𝐼</m:t>
                    </m:r>
                  </m:oMath>
                </a14:m>
                <a:endParaRPr lang="en-GB" sz="24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endParaRPr lang="en-GB" sz="20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r>
                  <a:rPr lang="en-GB" sz="200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The explicit dependence on time is often omitted </a:t>
                </a:r>
              </a:p>
              <a:p>
                <a:r>
                  <a:rPr lang="en-GB" sz="200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(e.g. </a:t>
                </a:r>
                <a:r>
                  <a:rPr lang="en-GB" sz="2000" i="1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S</a:t>
                </a:r>
                <a:r>
                  <a:rPr lang="en-GB" sz="200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is written instead of </a:t>
                </a:r>
                <a:r>
                  <a:rPr lang="en-GB" sz="2000" i="1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S</a:t>
                </a:r>
                <a:r>
                  <a:rPr lang="en-GB" sz="200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(</a:t>
                </a:r>
                <a:r>
                  <a:rPr lang="en-GB" sz="2000" i="1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t</a:t>
                </a:r>
                <a:r>
                  <a:rPr lang="en-GB" sz="200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))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83DE10E-9A49-E94B-1AE2-D1306898A0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1" y="3319670"/>
                <a:ext cx="8179903" cy="3016210"/>
              </a:xfrm>
              <a:prstGeom prst="rect">
                <a:avLst/>
              </a:prstGeom>
              <a:blipFill>
                <a:blip r:embed="rId3"/>
                <a:stretch>
                  <a:fillRect l="-775" t="-1261" r="-465" b="-29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5499475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021874-F2DC-680D-FD2F-39014A0AB2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58888-8573-9C09-2EE0-8E2A0343EE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Approximation methods compared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966E46-11A7-2937-EA1D-568120E2CF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E6475D-BDED-4D62-A64C-203EC56ADB6A}" type="slidenum">
              <a:rPr lang="en-GB" smtClean="0"/>
              <a:t>59</a:t>
            </a:fld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9112A2C-B85F-7D4A-2FBE-14A1606B5FF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509547" y="1922117"/>
            <a:ext cx="6124905" cy="5012082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4116A3-01F8-E15F-91AA-D16B7B5191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5156200"/>
          </a:xfrm>
        </p:spPr>
        <p:txBody>
          <a:bodyPr/>
          <a:lstStyle/>
          <a:p>
            <a:r>
              <a:rPr lang="en-GB" dirty="0"/>
              <a:t>In general, the higher degree polynomials we use, the better our approximation, at a cost of increased computation.</a:t>
            </a:r>
          </a:p>
          <a:p>
            <a:endParaRPr lang="en-GB" dirty="0"/>
          </a:p>
          <a:p>
            <a:r>
              <a:rPr lang="en-GB" dirty="0"/>
              <a:t>Example: SIR model, I compartment, ∆t = 4</a:t>
            </a:r>
          </a:p>
        </p:txBody>
      </p:sp>
    </p:spTree>
    <p:extLst>
      <p:ext uri="{BB962C8B-B14F-4D97-AF65-F5344CB8AC3E}">
        <p14:creationId xmlns:p14="http://schemas.microsoft.com/office/powerpoint/2010/main" val="108853488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5FFDED-EE38-DAF6-23C6-8D7B43E06E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D1CB1-6E3B-D739-46EC-762D020E4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Approximation methods compared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A258AD-D0D7-E5FA-DA9A-8A42FB268F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E6475D-BDED-4D62-A64C-203EC56ADB6A}" type="slidenum">
              <a:rPr lang="en-GB" smtClean="0"/>
              <a:t>60</a:t>
            </a:fld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FB94DD3-2A0A-134A-7B51-A0208E5F936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509547" y="1922117"/>
            <a:ext cx="6124905" cy="5012082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FB98F59-DBEE-023C-B03A-E3C0631361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5156200"/>
          </a:xfrm>
        </p:spPr>
        <p:txBody>
          <a:bodyPr/>
          <a:lstStyle/>
          <a:p>
            <a:r>
              <a:rPr lang="en-GB" dirty="0"/>
              <a:t>In general, the higher degree polynomials we use, the better our approximation, at a cost of increased computation.</a:t>
            </a:r>
          </a:p>
          <a:p>
            <a:endParaRPr lang="en-GB" dirty="0"/>
          </a:p>
          <a:p>
            <a:r>
              <a:rPr lang="en-GB" dirty="0"/>
              <a:t>Example: SIR model, I compartment, ∆t = 4</a:t>
            </a:r>
          </a:p>
        </p:txBody>
      </p:sp>
    </p:spTree>
    <p:extLst>
      <p:ext uri="{BB962C8B-B14F-4D97-AF65-F5344CB8AC3E}">
        <p14:creationId xmlns:p14="http://schemas.microsoft.com/office/powerpoint/2010/main" val="386975389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067708-D721-2FAA-8751-271B751604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FD56-F901-A037-BE77-1C3DDFCD9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Approximation methods compared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8088D8-CDC8-6551-5798-A5DB1DD8D5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E6475D-BDED-4D62-A64C-203EC56ADB6A}" type="slidenum">
              <a:rPr lang="en-GB" smtClean="0"/>
              <a:t>61</a:t>
            </a:fld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BC70E0E-9CD7-0156-610D-33111497C42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509547" y="1922117"/>
            <a:ext cx="6124904" cy="5012082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D1BDAA4-CE35-BB97-BD53-A21E2FE378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5156200"/>
          </a:xfrm>
        </p:spPr>
        <p:txBody>
          <a:bodyPr/>
          <a:lstStyle/>
          <a:p>
            <a:r>
              <a:rPr lang="en-GB" dirty="0"/>
              <a:t>In general, the higher degree polynomials we use, the better our approximation, at a cost of increased computation.</a:t>
            </a:r>
          </a:p>
          <a:p>
            <a:endParaRPr lang="en-GB" dirty="0"/>
          </a:p>
          <a:p>
            <a:r>
              <a:rPr lang="en-GB" dirty="0"/>
              <a:t>Example: SIR model, I compartment, ∆t = 1</a:t>
            </a:r>
          </a:p>
        </p:txBody>
      </p:sp>
    </p:spTree>
    <p:extLst>
      <p:ext uri="{BB962C8B-B14F-4D97-AF65-F5344CB8AC3E}">
        <p14:creationId xmlns:p14="http://schemas.microsoft.com/office/powerpoint/2010/main" val="250387270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3B1D5F-7A31-11BD-EF0F-25F8A4402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Usage in </a:t>
            </a:r>
            <a:r>
              <a:rPr lang="en-GB" dirty="0" err="1">
                <a:latin typeface="Lucida Console" panose="020B0609040504020204" pitchFamily="49" charset="0"/>
              </a:rPr>
              <a:t>deSolve</a:t>
            </a:r>
            <a:endParaRPr lang="en-GB" dirty="0">
              <a:latin typeface="Lucida Console" panose="020B0609040504020204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3C7D62-5780-8309-3FAB-C552523AC8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In </a:t>
            </a:r>
            <a:r>
              <a:rPr lang="en-GB" dirty="0" err="1">
                <a:latin typeface="Lucida Console" panose="020B0609040504020204" pitchFamily="49" charset="0"/>
              </a:rPr>
              <a:t>deSolve</a:t>
            </a:r>
            <a:r>
              <a:rPr lang="en-GB" dirty="0"/>
              <a:t>, we can specify what approximation method we want to use with the </a:t>
            </a:r>
            <a:r>
              <a:rPr lang="en-GB" dirty="0">
                <a:latin typeface="Lucida Console" panose="020B0609040504020204" pitchFamily="49" charset="0"/>
              </a:rPr>
              <a:t>method</a:t>
            </a:r>
            <a:r>
              <a:rPr lang="en-GB" dirty="0"/>
              <a:t> argument to </a:t>
            </a:r>
            <a:r>
              <a:rPr lang="en-GB" dirty="0">
                <a:latin typeface="Lucida Console" panose="020B0609040504020204" pitchFamily="49" charset="0"/>
              </a:rPr>
              <a:t>ode()</a:t>
            </a:r>
            <a:r>
              <a:rPr lang="en-GB" dirty="0"/>
              <a:t>:</a:t>
            </a:r>
          </a:p>
          <a:p>
            <a:endParaRPr lang="en-GB" dirty="0"/>
          </a:p>
          <a:p>
            <a:r>
              <a:rPr lang="en-GB" i="1" dirty="0">
                <a:solidFill>
                  <a:srgbClr val="60A0B0"/>
                </a:solidFill>
                <a:latin typeface="Courier"/>
              </a:rPr>
              <a:t># Solve equations</a:t>
            </a:r>
            <a:br>
              <a:rPr lang="en-GB" dirty="0"/>
            </a:br>
            <a:r>
              <a:rPr lang="en-GB" dirty="0" err="1">
                <a:latin typeface="Courier"/>
              </a:rPr>
              <a:t>output_raw</a:t>
            </a:r>
            <a:r>
              <a:rPr lang="en-GB" dirty="0">
                <a:latin typeface="Courier"/>
              </a:rPr>
              <a:t> &lt;-</a:t>
            </a:r>
            <a:r>
              <a:rPr lang="en-GB" dirty="0">
                <a:solidFill>
                  <a:srgbClr val="4070A0"/>
                </a:solidFill>
                <a:latin typeface="Courier"/>
              </a:rPr>
              <a:t> </a:t>
            </a:r>
            <a:r>
              <a:rPr lang="en-GB" b="1" dirty="0">
                <a:solidFill>
                  <a:srgbClr val="007020"/>
                </a:solidFill>
                <a:latin typeface="Courier"/>
              </a:rPr>
              <a:t>ode</a:t>
            </a:r>
            <a:r>
              <a:rPr lang="en-GB" dirty="0">
                <a:latin typeface="Courier"/>
              </a:rPr>
              <a:t>(</a:t>
            </a:r>
            <a:r>
              <a:rPr lang="en-GB" dirty="0">
                <a:solidFill>
                  <a:srgbClr val="902000"/>
                </a:solidFill>
                <a:latin typeface="Courier"/>
              </a:rPr>
              <a:t>y =</a:t>
            </a:r>
            <a:r>
              <a:rPr lang="en-GB" dirty="0">
                <a:latin typeface="Courier"/>
              </a:rPr>
              <a:t> y, </a:t>
            </a:r>
            <a:r>
              <a:rPr lang="en-GB" dirty="0">
                <a:solidFill>
                  <a:srgbClr val="902000"/>
                </a:solidFill>
                <a:latin typeface="Courier"/>
              </a:rPr>
              <a:t>times =</a:t>
            </a:r>
            <a:r>
              <a:rPr lang="en-GB" dirty="0">
                <a:latin typeface="Courier"/>
              </a:rPr>
              <a:t> times, </a:t>
            </a:r>
            <a:br>
              <a:rPr lang="en-GB" dirty="0">
                <a:latin typeface="Courier"/>
              </a:rPr>
            </a:br>
            <a:r>
              <a:rPr lang="en-GB" dirty="0">
                <a:latin typeface="Courier"/>
              </a:rPr>
              <a:t>                  </a:t>
            </a:r>
            <a:r>
              <a:rPr lang="en-GB" dirty="0" err="1">
                <a:solidFill>
                  <a:srgbClr val="902000"/>
                </a:solidFill>
                <a:latin typeface="Courier"/>
              </a:rPr>
              <a:t>func</a:t>
            </a:r>
            <a:r>
              <a:rPr lang="en-GB" dirty="0">
                <a:solidFill>
                  <a:srgbClr val="902000"/>
                </a:solidFill>
                <a:latin typeface="Courier"/>
              </a:rPr>
              <a:t> =</a:t>
            </a:r>
            <a:r>
              <a:rPr lang="en-GB" dirty="0">
                <a:latin typeface="Courier"/>
              </a:rPr>
              <a:t> </a:t>
            </a:r>
            <a:r>
              <a:rPr lang="en-GB" dirty="0" err="1">
                <a:latin typeface="Courier"/>
              </a:rPr>
              <a:t>SI_model</a:t>
            </a:r>
            <a:r>
              <a:rPr lang="en-GB" dirty="0">
                <a:latin typeface="Courier"/>
              </a:rPr>
              <a:t>, </a:t>
            </a:r>
            <a:r>
              <a:rPr lang="en-GB" dirty="0">
                <a:solidFill>
                  <a:srgbClr val="902000"/>
                </a:solidFill>
                <a:latin typeface="Courier"/>
              </a:rPr>
              <a:t>parms =</a:t>
            </a:r>
            <a:r>
              <a:rPr lang="en-GB" dirty="0">
                <a:latin typeface="Courier"/>
              </a:rPr>
              <a:t> parms)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BD3FA1-53A6-E876-FAC9-5F22BF9C8F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E6475D-BDED-4D62-A64C-203EC56ADB6A}" type="slidenum">
              <a:rPr lang="en-GB" smtClean="0"/>
              <a:t>62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7694907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294756-BAD9-CCC9-0D81-CBEEFBD8D0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FC2BD-2CC5-6BC2-F656-45E386691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Usage in </a:t>
            </a:r>
            <a:r>
              <a:rPr lang="en-GB" dirty="0" err="1">
                <a:latin typeface="Lucida Console" panose="020B0609040504020204" pitchFamily="49" charset="0"/>
              </a:rPr>
              <a:t>deSolve</a:t>
            </a:r>
            <a:endParaRPr lang="en-GB" dirty="0">
              <a:latin typeface="Lucida Console" panose="020B0609040504020204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CC6A31-ABE4-8B4C-7BCD-9DAECB88BD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In </a:t>
            </a:r>
            <a:r>
              <a:rPr lang="en-GB" dirty="0" err="1">
                <a:latin typeface="Lucida Console" panose="020B0609040504020204" pitchFamily="49" charset="0"/>
              </a:rPr>
              <a:t>deSolve</a:t>
            </a:r>
            <a:r>
              <a:rPr lang="en-GB" dirty="0"/>
              <a:t>, we can specify what approximation method we want to use with the </a:t>
            </a:r>
            <a:r>
              <a:rPr lang="en-GB" dirty="0">
                <a:latin typeface="Lucida Console" panose="020B0609040504020204" pitchFamily="49" charset="0"/>
              </a:rPr>
              <a:t>method</a:t>
            </a:r>
            <a:r>
              <a:rPr lang="en-GB" dirty="0"/>
              <a:t> argument to </a:t>
            </a:r>
            <a:r>
              <a:rPr lang="en-GB" dirty="0">
                <a:latin typeface="Lucida Console" panose="020B0609040504020204" pitchFamily="49" charset="0"/>
              </a:rPr>
              <a:t>ode()</a:t>
            </a:r>
            <a:r>
              <a:rPr lang="en-GB" dirty="0"/>
              <a:t>:</a:t>
            </a:r>
          </a:p>
          <a:p>
            <a:endParaRPr lang="en-GB" dirty="0"/>
          </a:p>
          <a:p>
            <a:r>
              <a:rPr lang="en-GB" i="1" dirty="0">
                <a:solidFill>
                  <a:srgbClr val="60A0B0"/>
                </a:solidFill>
                <a:latin typeface="Courier"/>
              </a:rPr>
              <a:t># Solve equations</a:t>
            </a:r>
            <a:br>
              <a:rPr lang="en-GB" dirty="0"/>
            </a:br>
            <a:r>
              <a:rPr lang="en-GB" dirty="0" err="1">
                <a:latin typeface="Courier"/>
              </a:rPr>
              <a:t>output_raw</a:t>
            </a:r>
            <a:r>
              <a:rPr lang="en-GB" dirty="0">
                <a:latin typeface="Courier"/>
              </a:rPr>
              <a:t> &lt;-</a:t>
            </a:r>
            <a:r>
              <a:rPr lang="en-GB" dirty="0">
                <a:solidFill>
                  <a:srgbClr val="4070A0"/>
                </a:solidFill>
                <a:latin typeface="Courier"/>
              </a:rPr>
              <a:t> </a:t>
            </a:r>
            <a:r>
              <a:rPr lang="en-GB" b="1" dirty="0">
                <a:solidFill>
                  <a:srgbClr val="007020"/>
                </a:solidFill>
                <a:latin typeface="Courier"/>
              </a:rPr>
              <a:t>ode</a:t>
            </a:r>
            <a:r>
              <a:rPr lang="en-GB" dirty="0">
                <a:latin typeface="Courier"/>
              </a:rPr>
              <a:t>(</a:t>
            </a:r>
            <a:r>
              <a:rPr lang="en-GB" dirty="0">
                <a:solidFill>
                  <a:srgbClr val="902000"/>
                </a:solidFill>
                <a:latin typeface="Courier"/>
              </a:rPr>
              <a:t>y =</a:t>
            </a:r>
            <a:r>
              <a:rPr lang="en-GB" dirty="0">
                <a:latin typeface="Courier"/>
              </a:rPr>
              <a:t> y, </a:t>
            </a:r>
            <a:r>
              <a:rPr lang="en-GB" dirty="0">
                <a:solidFill>
                  <a:srgbClr val="902000"/>
                </a:solidFill>
                <a:latin typeface="Courier"/>
              </a:rPr>
              <a:t>times =</a:t>
            </a:r>
            <a:r>
              <a:rPr lang="en-GB" dirty="0">
                <a:latin typeface="Courier"/>
              </a:rPr>
              <a:t> times, </a:t>
            </a:r>
            <a:br>
              <a:rPr lang="en-GB" dirty="0">
                <a:latin typeface="Courier"/>
              </a:rPr>
            </a:br>
            <a:r>
              <a:rPr lang="en-GB" dirty="0">
                <a:latin typeface="Courier"/>
              </a:rPr>
              <a:t>                  </a:t>
            </a:r>
            <a:r>
              <a:rPr lang="en-GB" dirty="0" err="1">
                <a:solidFill>
                  <a:srgbClr val="902000"/>
                </a:solidFill>
                <a:latin typeface="Courier"/>
              </a:rPr>
              <a:t>func</a:t>
            </a:r>
            <a:r>
              <a:rPr lang="en-GB" dirty="0">
                <a:solidFill>
                  <a:srgbClr val="902000"/>
                </a:solidFill>
                <a:latin typeface="Courier"/>
              </a:rPr>
              <a:t> =</a:t>
            </a:r>
            <a:r>
              <a:rPr lang="en-GB" dirty="0">
                <a:latin typeface="Courier"/>
              </a:rPr>
              <a:t> </a:t>
            </a:r>
            <a:r>
              <a:rPr lang="en-GB" dirty="0" err="1">
                <a:latin typeface="Courier"/>
              </a:rPr>
              <a:t>SI_model</a:t>
            </a:r>
            <a:r>
              <a:rPr lang="en-GB" dirty="0">
                <a:latin typeface="Courier"/>
              </a:rPr>
              <a:t>, </a:t>
            </a:r>
            <a:r>
              <a:rPr lang="en-GB" dirty="0">
                <a:solidFill>
                  <a:srgbClr val="902000"/>
                </a:solidFill>
                <a:latin typeface="Courier"/>
              </a:rPr>
              <a:t>parms =</a:t>
            </a:r>
            <a:r>
              <a:rPr lang="en-GB" dirty="0">
                <a:latin typeface="Courier"/>
              </a:rPr>
              <a:t> parms,</a:t>
            </a:r>
          </a:p>
          <a:p>
            <a:r>
              <a:rPr lang="en-GB" dirty="0">
                <a:latin typeface="Courier"/>
              </a:rPr>
              <a:t>                  </a:t>
            </a:r>
            <a:r>
              <a:rPr lang="en-GB" dirty="0">
                <a:solidFill>
                  <a:srgbClr val="902000"/>
                </a:solidFill>
                <a:latin typeface="Courier"/>
              </a:rPr>
              <a:t>method =</a:t>
            </a:r>
            <a:r>
              <a:rPr lang="en-GB" dirty="0">
                <a:latin typeface="Courier"/>
              </a:rPr>
              <a:t> </a:t>
            </a:r>
            <a:r>
              <a:rPr lang="en-GB" dirty="0">
                <a:solidFill>
                  <a:srgbClr val="4070A0"/>
                </a:solidFill>
                <a:latin typeface="Courier"/>
              </a:rPr>
              <a:t>"</a:t>
            </a:r>
            <a:r>
              <a:rPr lang="en-GB" dirty="0" err="1">
                <a:solidFill>
                  <a:srgbClr val="4070A0"/>
                </a:solidFill>
                <a:latin typeface="Courier"/>
              </a:rPr>
              <a:t>euler</a:t>
            </a:r>
            <a:r>
              <a:rPr lang="en-GB" dirty="0">
                <a:solidFill>
                  <a:srgbClr val="4070A0"/>
                </a:solidFill>
                <a:latin typeface="Courier"/>
              </a:rPr>
              <a:t>"</a:t>
            </a:r>
            <a:r>
              <a:rPr lang="en-GB" dirty="0">
                <a:latin typeface="Courier"/>
              </a:rPr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4DE75F-A6D9-CE4C-5162-79AB0F93DA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E6475D-BDED-4D62-A64C-203EC56ADB6A}" type="slidenum">
              <a:rPr lang="en-GB" smtClean="0"/>
              <a:t>63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177380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889E69-D7F3-5096-3317-FD0C0ADE32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D17B6-A7AA-66BB-4B77-EAFF177E0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Usage in </a:t>
            </a:r>
            <a:r>
              <a:rPr lang="en-GB" dirty="0" err="1">
                <a:latin typeface="Lucida Console" panose="020B0609040504020204" pitchFamily="49" charset="0"/>
              </a:rPr>
              <a:t>deSolve</a:t>
            </a:r>
            <a:endParaRPr lang="en-GB" dirty="0">
              <a:latin typeface="Lucida Console" panose="020B0609040504020204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14F271-B43C-88B6-23F5-1A4588D4B0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58240"/>
            <a:ext cx="8686800" cy="5140960"/>
          </a:xfrm>
        </p:spPr>
        <p:txBody>
          <a:bodyPr/>
          <a:lstStyle/>
          <a:p>
            <a:r>
              <a:rPr lang="en-GB" i="1" dirty="0">
                <a:solidFill>
                  <a:srgbClr val="60A0B0"/>
                </a:solidFill>
                <a:latin typeface="Courier"/>
              </a:rPr>
              <a:t># Solve equations</a:t>
            </a:r>
            <a:br>
              <a:rPr lang="en-GB" dirty="0"/>
            </a:br>
            <a:r>
              <a:rPr lang="en-GB" dirty="0" err="1">
                <a:latin typeface="Courier"/>
              </a:rPr>
              <a:t>output_raw</a:t>
            </a:r>
            <a:r>
              <a:rPr lang="en-GB" dirty="0">
                <a:latin typeface="Courier"/>
              </a:rPr>
              <a:t> &lt;-</a:t>
            </a:r>
            <a:r>
              <a:rPr lang="en-GB" dirty="0">
                <a:solidFill>
                  <a:srgbClr val="4070A0"/>
                </a:solidFill>
                <a:latin typeface="Courier"/>
              </a:rPr>
              <a:t> </a:t>
            </a:r>
            <a:r>
              <a:rPr lang="en-GB" b="1" dirty="0">
                <a:solidFill>
                  <a:srgbClr val="007020"/>
                </a:solidFill>
                <a:latin typeface="Courier"/>
              </a:rPr>
              <a:t>ode</a:t>
            </a:r>
            <a:r>
              <a:rPr lang="en-GB" dirty="0">
                <a:latin typeface="Courier"/>
              </a:rPr>
              <a:t>(</a:t>
            </a:r>
            <a:r>
              <a:rPr lang="en-GB" dirty="0">
                <a:solidFill>
                  <a:srgbClr val="902000"/>
                </a:solidFill>
                <a:latin typeface="Courier"/>
              </a:rPr>
              <a:t>y =</a:t>
            </a:r>
            <a:r>
              <a:rPr lang="en-GB" dirty="0">
                <a:latin typeface="Courier"/>
              </a:rPr>
              <a:t> y, </a:t>
            </a:r>
            <a:r>
              <a:rPr lang="en-GB" dirty="0">
                <a:solidFill>
                  <a:srgbClr val="902000"/>
                </a:solidFill>
                <a:latin typeface="Courier"/>
              </a:rPr>
              <a:t>times =</a:t>
            </a:r>
            <a:r>
              <a:rPr lang="en-GB" dirty="0">
                <a:latin typeface="Courier"/>
              </a:rPr>
              <a:t> times, </a:t>
            </a:r>
            <a:br>
              <a:rPr lang="en-GB" dirty="0">
                <a:latin typeface="Courier"/>
              </a:rPr>
            </a:br>
            <a:r>
              <a:rPr lang="en-GB" dirty="0">
                <a:latin typeface="Courier"/>
              </a:rPr>
              <a:t>                  </a:t>
            </a:r>
            <a:r>
              <a:rPr lang="en-GB" dirty="0" err="1">
                <a:solidFill>
                  <a:srgbClr val="902000"/>
                </a:solidFill>
                <a:latin typeface="Courier"/>
              </a:rPr>
              <a:t>func</a:t>
            </a:r>
            <a:r>
              <a:rPr lang="en-GB" dirty="0">
                <a:solidFill>
                  <a:srgbClr val="902000"/>
                </a:solidFill>
                <a:latin typeface="Courier"/>
              </a:rPr>
              <a:t> =</a:t>
            </a:r>
            <a:r>
              <a:rPr lang="en-GB" dirty="0">
                <a:latin typeface="Courier"/>
              </a:rPr>
              <a:t> </a:t>
            </a:r>
            <a:r>
              <a:rPr lang="en-GB" dirty="0" err="1">
                <a:latin typeface="Courier"/>
              </a:rPr>
              <a:t>SI_model</a:t>
            </a:r>
            <a:r>
              <a:rPr lang="en-GB" dirty="0">
                <a:latin typeface="Courier"/>
              </a:rPr>
              <a:t>, </a:t>
            </a:r>
            <a:r>
              <a:rPr lang="en-GB" dirty="0">
                <a:solidFill>
                  <a:srgbClr val="902000"/>
                </a:solidFill>
                <a:latin typeface="Courier"/>
              </a:rPr>
              <a:t>parms =</a:t>
            </a:r>
            <a:r>
              <a:rPr lang="en-GB" dirty="0">
                <a:latin typeface="Courier"/>
              </a:rPr>
              <a:t> parms,</a:t>
            </a:r>
          </a:p>
          <a:p>
            <a:r>
              <a:rPr lang="en-GB" dirty="0">
                <a:latin typeface="Courier"/>
              </a:rPr>
              <a:t>                  </a:t>
            </a:r>
            <a:r>
              <a:rPr lang="en-GB" dirty="0">
                <a:solidFill>
                  <a:srgbClr val="902000"/>
                </a:solidFill>
                <a:latin typeface="Courier"/>
              </a:rPr>
              <a:t>method =</a:t>
            </a:r>
            <a:r>
              <a:rPr lang="en-GB" dirty="0">
                <a:latin typeface="Courier"/>
              </a:rPr>
              <a:t> </a:t>
            </a:r>
            <a:r>
              <a:rPr lang="en-GB" dirty="0">
                <a:solidFill>
                  <a:srgbClr val="4070A0"/>
                </a:solidFill>
                <a:latin typeface="Courier"/>
              </a:rPr>
              <a:t>"</a:t>
            </a:r>
            <a:r>
              <a:rPr lang="en-GB" dirty="0" err="1">
                <a:solidFill>
                  <a:srgbClr val="4070A0"/>
                </a:solidFill>
                <a:latin typeface="Courier"/>
              </a:rPr>
              <a:t>euler</a:t>
            </a:r>
            <a:r>
              <a:rPr lang="en-GB" dirty="0">
                <a:solidFill>
                  <a:srgbClr val="4070A0"/>
                </a:solidFill>
                <a:latin typeface="Courier"/>
              </a:rPr>
              <a:t>"</a:t>
            </a:r>
            <a:r>
              <a:rPr lang="en-GB" dirty="0">
                <a:latin typeface="Courier"/>
              </a:rPr>
              <a:t>)</a:t>
            </a:r>
          </a:p>
          <a:p>
            <a:endParaRPr lang="en-GB" dirty="0"/>
          </a:p>
          <a:p>
            <a:r>
              <a:rPr lang="en-GB" dirty="0"/>
              <a:t>Some common methods:</a:t>
            </a:r>
          </a:p>
          <a:p>
            <a:r>
              <a:rPr lang="en-GB" dirty="0"/>
              <a:t>	</a:t>
            </a:r>
            <a:r>
              <a:rPr lang="en-GB" dirty="0">
                <a:solidFill>
                  <a:srgbClr val="4070A0"/>
                </a:solidFill>
                <a:latin typeface="Courier"/>
              </a:rPr>
              <a:t>"</a:t>
            </a:r>
            <a:r>
              <a:rPr lang="en-GB" dirty="0" err="1">
                <a:solidFill>
                  <a:srgbClr val="4070A0"/>
                </a:solidFill>
                <a:latin typeface="Courier"/>
              </a:rPr>
              <a:t>euler</a:t>
            </a:r>
            <a:r>
              <a:rPr lang="en-GB" dirty="0">
                <a:solidFill>
                  <a:srgbClr val="4070A0"/>
                </a:solidFill>
                <a:latin typeface="Courier"/>
              </a:rPr>
              <a:t>"</a:t>
            </a:r>
            <a:r>
              <a:rPr lang="en-GB" dirty="0"/>
              <a:t>		Euler’s method				Don’t use this!</a:t>
            </a:r>
          </a:p>
          <a:p>
            <a:r>
              <a:rPr lang="en-GB" dirty="0"/>
              <a:t>	</a:t>
            </a:r>
            <a:r>
              <a:rPr lang="en-GB" dirty="0">
                <a:solidFill>
                  <a:srgbClr val="4070A0"/>
                </a:solidFill>
                <a:latin typeface="Courier"/>
              </a:rPr>
              <a:t>"rk4"</a:t>
            </a:r>
            <a:r>
              <a:rPr lang="en-GB" dirty="0"/>
              <a:t>			4</a:t>
            </a:r>
            <a:r>
              <a:rPr lang="en-GB" baseline="30000" dirty="0"/>
              <a:t>th</a:t>
            </a:r>
            <a:r>
              <a:rPr lang="en-GB" dirty="0"/>
              <a:t>-order Runge-</a:t>
            </a:r>
            <a:r>
              <a:rPr lang="en-GB" dirty="0" err="1"/>
              <a:t>Kutta</a:t>
            </a:r>
            <a:r>
              <a:rPr lang="en-GB" dirty="0"/>
              <a:t>		Commonly used, quite good</a:t>
            </a:r>
          </a:p>
          <a:p>
            <a:r>
              <a:rPr lang="en-GB" dirty="0"/>
              <a:t>	</a:t>
            </a:r>
            <a:r>
              <a:rPr lang="en-GB" dirty="0">
                <a:solidFill>
                  <a:srgbClr val="4070A0"/>
                </a:solidFill>
                <a:latin typeface="Courier"/>
              </a:rPr>
              <a:t>"</a:t>
            </a:r>
            <a:r>
              <a:rPr lang="en-GB" dirty="0" err="1">
                <a:solidFill>
                  <a:srgbClr val="4070A0"/>
                </a:solidFill>
                <a:latin typeface="Courier"/>
              </a:rPr>
              <a:t>lsoda</a:t>
            </a:r>
            <a:r>
              <a:rPr lang="en-GB" dirty="0">
                <a:solidFill>
                  <a:srgbClr val="4070A0"/>
                </a:solidFill>
                <a:latin typeface="Courier"/>
              </a:rPr>
              <a:t>"</a:t>
            </a:r>
            <a:r>
              <a:rPr lang="en-GB" dirty="0"/>
              <a:t>		</a:t>
            </a:r>
            <a:r>
              <a:rPr lang="en-GB" dirty="0" err="1"/>
              <a:t>Petzold</a:t>
            </a:r>
            <a:r>
              <a:rPr lang="en-GB" dirty="0"/>
              <a:t> &amp; Hindmarsh		Robust (and the default); 		</a:t>
            </a:r>
            <a:br>
              <a:rPr lang="en-GB" dirty="0"/>
            </a:br>
            <a:r>
              <a:rPr lang="en-GB" dirty="0"/>
              <a:t>													automatic step size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291CF8-5E2B-BCDA-B165-C180FB7E91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E6475D-BDED-4D62-A64C-203EC56ADB6A}" type="slidenum">
              <a:rPr lang="en-GB" smtClean="0"/>
              <a:t>64</a:t>
            </a:fld>
            <a:endParaRPr lang="en-GB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DEB8135-CD19-8E26-956B-6D7E4840AEEF}"/>
              </a:ext>
            </a:extLst>
          </p:cNvPr>
          <p:cNvGrpSpPr/>
          <p:nvPr/>
        </p:nvGrpSpPr>
        <p:grpSpPr>
          <a:xfrm>
            <a:off x="0" y="4414179"/>
            <a:ext cx="9224694" cy="2443821"/>
            <a:chOff x="0" y="4135047"/>
            <a:chExt cx="10278326" cy="2722951"/>
          </a:xfrm>
        </p:grpSpPr>
        <p:pic>
          <p:nvPicPr>
            <p:cNvPr id="6146" name="Picture 2">
              <a:extLst>
                <a:ext uri="{FF2B5EF4-FFF2-40B4-BE49-F238E27FC236}">
                  <a16:creationId xmlns:a16="http://schemas.microsoft.com/office/drawing/2014/main" id="{86FBA139-6170-48F4-E19D-44EB172F69A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30889" y="4135047"/>
              <a:ext cx="1877897" cy="27229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48" name="Picture 4">
              <a:extLst>
                <a:ext uri="{FF2B5EF4-FFF2-40B4-BE49-F238E27FC236}">
                  <a16:creationId xmlns:a16="http://schemas.microsoft.com/office/drawing/2014/main" id="{13ED059E-B8C6-AD87-FFFD-CCA0F0E6CE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47201" y="4135047"/>
              <a:ext cx="2019993" cy="27229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50" name="Picture 6" descr="undefined">
              <a:extLst>
                <a:ext uri="{FF2B5EF4-FFF2-40B4-BE49-F238E27FC236}">
                  <a16:creationId xmlns:a16="http://schemas.microsoft.com/office/drawing/2014/main" id="{14E71AC2-9B3E-5D3D-9E98-1AC2A8DADAA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714" t="11429" r="14857"/>
            <a:stretch/>
          </p:blipFill>
          <p:spPr bwMode="auto">
            <a:xfrm>
              <a:off x="6105608" y="4135048"/>
              <a:ext cx="2313043" cy="27229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52" name="Picture 8">
              <a:extLst>
                <a:ext uri="{FF2B5EF4-FFF2-40B4-BE49-F238E27FC236}">
                  <a16:creationId xmlns:a16="http://schemas.microsoft.com/office/drawing/2014/main" id="{C79F449B-C17E-17DB-53D0-C3C6875A81A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857" r="40500"/>
            <a:stretch/>
          </p:blipFill>
          <p:spPr bwMode="auto">
            <a:xfrm>
              <a:off x="8457064" y="4135047"/>
              <a:ext cx="1821262" cy="27229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2" descr="undefined">
              <a:extLst>
                <a:ext uri="{FF2B5EF4-FFF2-40B4-BE49-F238E27FC236}">
                  <a16:creationId xmlns:a16="http://schemas.microsoft.com/office/drawing/2014/main" id="{6AD7649D-4331-EEBA-B479-FB43CB622CE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4135047"/>
              <a:ext cx="2106505" cy="27229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6C0248DA-C754-3372-D43D-A8A498A7180D}"/>
              </a:ext>
            </a:extLst>
          </p:cNvPr>
          <p:cNvSpPr txBox="1"/>
          <p:nvPr/>
        </p:nvSpPr>
        <p:spPr>
          <a:xfrm>
            <a:off x="0" y="6483653"/>
            <a:ext cx="9717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bg1"/>
                </a:solidFill>
              </a:rPr>
              <a:t>Leonhard Euler              Carl Runge           Wilhelm </a:t>
            </a:r>
            <a:r>
              <a:rPr lang="en-GB" b="1" dirty="0" err="1">
                <a:solidFill>
                  <a:schemeClr val="bg1"/>
                </a:solidFill>
              </a:rPr>
              <a:t>Kutta</a:t>
            </a:r>
            <a:r>
              <a:rPr lang="en-GB" b="1" dirty="0">
                <a:solidFill>
                  <a:schemeClr val="bg1"/>
                </a:solidFill>
              </a:rPr>
              <a:t>           Linda </a:t>
            </a:r>
            <a:r>
              <a:rPr lang="en-GB" b="1" dirty="0" err="1">
                <a:solidFill>
                  <a:schemeClr val="bg1"/>
                </a:solidFill>
              </a:rPr>
              <a:t>Petzold</a:t>
            </a:r>
            <a:r>
              <a:rPr lang="en-GB" b="1" dirty="0">
                <a:solidFill>
                  <a:schemeClr val="bg1"/>
                </a:solidFill>
              </a:rPr>
              <a:t>           Alan Hindmarsh</a:t>
            </a:r>
          </a:p>
        </p:txBody>
      </p:sp>
    </p:spTree>
    <p:extLst>
      <p:ext uri="{BB962C8B-B14F-4D97-AF65-F5344CB8AC3E}">
        <p14:creationId xmlns:p14="http://schemas.microsoft.com/office/powerpoint/2010/main" val="2947310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348EDB-CC92-2C5C-FAAF-1A766AE9B4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F2365FD1-B06A-E5E9-2EB8-D4EA51918B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862470"/>
            <a:ext cx="9144000" cy="765727"/>
          </a:xfrm>
          <a:prstGeom prst="rect">
            <a:avLst/>
          </a:prstGeom>
        </p:spPr>
        <p:txBody>
          <a:bodyPr/>
          <a:lstStyle/>
          <a:p>
            <a:pPr marL="0" lvl="0" indent="0">
              <a:buNone/>
            </a:pPr>
            <a:r>
              <a:rPr sz="4800" dirty="0">
                <a:solidFill>
                  <a:schemeClr val="tx2"/>
                </a:solidFill>
              </a:rPr>
              <a:t>Advanced use of </a:t>
            </a:r>
            <a:r>
              <a:rPr sz="4800" dirty="0" err="1">
                <a:solidFill>
                  <a:schemeClr val="tx2"/>
                </a:solidFill>
                <a:latin typeface="Lucida Console" panose="020B0609040504020204" pitchFamily="49" charset="0"/>
              </a:rPr>
              <a:t>deSolve</a:t>
            </a:r>
            <a:endParaRPr sz="4800" dirty="0">
              <a:solidFill>
                <a:schemeClr val="tx2"/>
              </a:solidFill>
              <a:latin typeface="Lucida Console" panose="020B06090405040202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8BEAA73-02B9-4F5D-C091-C21979022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7EC250-E796-438C-AFE1-ABBE2451286B}" type="slidenum">
              <a:rPr lang="en-GB" smtClean="0"/>
              <a:t>65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054160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71B052-0F5F-B5DF-2F26-47201FDFD6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8FEC6B-99B4-912A-B53A-0537C2DAB5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400" dirty="0"/>
              <a:t>Advanced use of </a:t>
            </a:r>
            <a:r>
              <a:rPr lang="en-GB" sz="2400" dirty="0" err="1"/>
              <a:t>deSolve</a:t>
            </a:r>
            <a:r>
              <a:rPr lang="en-GB" sz="2400" dirty="0"/>
              <a:t> package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E0F55D4-DFBF-16C6-FE45-8C579372ED4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200" y="1477818"/>
            <a:ext cx="8229600" cy="4821382"/>
          </a:xfrm>
        </p:spPr>
        <p:txBody>
          <a:bodyPr/>
          <a:lstStyle/>
          <a:p>
            <a:pPr marL="0" lvl="1" indent="0">
              <a:buNone/>
            </a:pPr>
            <a:r>
              <a:rPr lang="en-GB" sz="2400" dirty="0"/>
              <a:t>Time-dependent changes to parameters</a:t>
            </a:r>
          </a:p>
          <a:p>
            <a:pPr marL="0" lvl="1" indent="0">
              <a:buNone/>
            </a:pPr>
            <a:r>
              <a:rPr lang="en-GB" sz="2400" dirty="0"/>
              <a:t>Events, with or without a “trigger”</a:t>
            </a:r>
          </a:p>
          <a:p>
            <a:pPr marL="0" lvl="1" indent="0">
              <a:buNone/>
            </a:pPr>
            <a:r>
              <a:rPr lang="en-GB" sz="2400" dirty="0"/>
              <a:t>Speeding up your model with </a:t>
            </a:r>
            <a:r>
              <a:rPr lang="en-GB" sz="2400" dirty="0" err="1"/>
              <a:t>Rcpp</a:t>
            </a:r>
            <a:endParaRPr lang="en-GB" sz="24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8604630-1B10-73E3-41E3-D1D0F92CD4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E6475D-BDED-4D62-A64C-203EC56ADB6A}" type="slidenum">
              <a:rPr lang="en-GB" smtClean="0"/>
              <a:t>66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412992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F13A98-1039-E19F-732D-B52E7F2950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3279A34-7301-570B-532E-7104E11AE8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9200" y="2318804"/>
            <a:ext cx="5040000" cy="453919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78C0C23-368B-0E10-D3C7-7237601DB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400" dirty="0"/>
              <a:t>Time dependent parameters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F5BF7F6-4229-3106-D51F-3E0CBFF8E117}"/>
              </a:ext>
            </a:extLst>
          </p:cNvPr>
          <p:cNvSpPr txBox="1">
            <a:spLocks/>
          </p:cNvSpPr>
          <p:nvPr/>
        </p:nvSpPr>
        <p:spPr>
          <a:xfrm>
            <a:off x="609600" y="1630218"/>
            <a:ext cx="8229600" cy="4821382"/>
          </a:xfrm>
          <a:prstGeom prst="rect">
            <a:avLst/>
          </a:prstGeom>
        </p:spPr>
        <p:txBody>
          <a:bodyPr/>
          <a:lstStyle>
            <a:lvl1pPr marL="0" indent="0" algn="l" defTabSz="342991" rtl="0" eaLnBrk="1" latinLnBrk="0" hangingPunct="1">
              <a:spcBef>
                <a:spcPct val="20000"/>
              </a:spcBef>
              <a:buFont typeface="Arial"/>
              <a:buNone/>
              <a:defRPr sz="1800" b="0" i="0" kern="1200" baseline="0">
                <a:solidFill>
                  <a:schemeClr val="tx1"/>
                </a:solidFill>
                <a:latin typeface="open sans" charset="0"/>
                <a:ea typeface="+mn-ea"/>
                <a:cs typeface="+mn-cs"/>
              </a:defRPr>
            </a:lvl1pPr>
            <a:lvl2pPr marL="557361" indent="-214370" algn="l" defTabSz="342991" rtl="0" eaLnBrk="1" latinLnBrk="0" hangingPunct="1">
              <a:spcBef>
                <a:spcPct val="20000"/>
              </a:spcBef>
              <a:buFont typeface="Arial"/>
              <a:buChar char="–"/>
              <a:defRPr sz="21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479" indent="-171496" algn="l" defTabSz="342991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470" indent="-171496" algn="l" defTabSz="342991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461" indent="-171496" algn="l" defTabSz="342991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6453" indent="-171496" algn="l" defTabSz="342991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444" indent="-171496" algn="l" defTabSz="342991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436" indent="-171496" algn="l" defTabSz="342991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427" indent="-171496" algn="l" defTabSz="342991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dirty="0"/>
              <a:t>Parameters, like the transmission rate, are “inputs” into the model.</a:t>
            </a:r>
          </a:p>
          <a:p>
            <a:endParaRPr lang="en-GB" sz="2000" dirty="0"/>
          </a:p>
          <a:p>
            <a:r>
              <a:rPr lang="en-GB" sz="2000" dirty="0"/>
              <a:t>We have been treating these as constants, but they can also vary with time.</a:t>
            </a:r>
          </a:p>
          <a:p>
            <a:endParaRPr lang="en-GB" sz="2000" dirty="0"/>
          </a:p>
          <a:p>
            <a:r>
              <a:rPr lang="en-GB" sz="2000" dirty="0"/>
              <a:t>What are some reasons </a:t>
            </a:r>
            <a:br>
              <a:rPr lang="en-GB" sz="2000" dirty="0"/>
            </a:br>
            <a:r>
              <a:rPr lang="en-GB" sz="2000" dirty="0"/>
              <a:t>the transmission rate </a:t>
            </a:r>
            <a:br>
              <a:rPr lang="en-GB" sz="2000" dirty="0"/>
            </a:br>
            <a:r>
              <a:rPr lang="en-GB" sz="2000" dirty="0"/>
              <a:t>might vary over time?</a:t>
            </a:r>
          </a:p>
          <a:p>
            <a:endParaRPr lang="en-GB" sz="2000" dirty="0"/>
          </a:p>
          <a:p>
            <a:r>
              <a:rPr lang="en-GB" sz="2000" dirty="0"/>
              <a:t>Seasonality…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FD1609A-4733-EAB8-9FDA-1C97A407EB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E6475D-BDED-4D62-A64C-203EC56ADB6A}" type="slidenum">
              <a:rPr lang="en-GB" smtClean="0"/>
              <a:t>67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7245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B74873-9573-B979-42D7-898D3673C7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77EC241-56AC-3E34-11C5-BAC895A8BE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4000" y="2318804"/>
            <a:ext cx="5040000" cy="453919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BDF7F70-2092-48E1-025F-4DC8C6DEC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400" dirty="0"/>
              <a:t>Time dependent parameters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DCDC159-6463-1FD6-BE6B-60DBD05046CA}"/>
              </a:ext>
            </a:extLst>
          </p:cNvPr>
          <p:cNvSpPr txBox="1">
            <a:spLocks/>
          </p:cNvSpPr>
          <p:nvPr/>
        </p:nvSpPr>
        <p:spPr>
          <a:xfrm>
            <a:off x="609600" y="1630218"/>
            <a:ext cx="8229600" cy="4821382"/>
          </a:xfrm>
          <a:prstGeom prst="rect">
            <a:avLst/>
          </a:prstGeom>
        </p:spPr>
        <p:txBody>
          <a:bodyPr/>
          <a:lstStyle>
            <a:lvl1pPr marL="0" indent="0" algn="l" defTabSz="342991" rtl="0" eaLnBrk="1" latinLnBrk="0" hangingPunct="1">
              <a:spcBef>
                <a:spcPct val="20000"/>
              </a:spcBef>
              <a:buFont typeface="Arial"/>
              <a:buNone/>
              <a:defRPr sz="1800" b="0" i="0" kern="1200" baseline="0">
                <a:solidFill>
                  <a:schemeClr val="tx1"/>
                </a:solidFill>
                <a:latin typeface="open sans" charset="0"/>
                <a:ea typeface="+mn-ea"/>
                <a:cs typeface="+mn-cs"/>
              </a:defRPr>
            </a:lvl1pPr>
            <a:lvl2pPr marL="557361" indent="-214370" algn="l" defTabSz="342991" rtl="0" eaLnBrk="1" latinLnBrk="0" hangingPunct="1">
              <a:spcBef>
                <a:spcPct val="20000"/>
              </a:spcBef>
              <a:buFont typeface="Arial"/>
              <a:buChar char="–"/>
              <a:defRPr sz="21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479" indent="-171496" algn="l" defTabSz="342991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470" indent="-171496" algn="l" defTabSz="342991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461" indent="-171496" algn="l" defTabSz="342991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6453" indent="-171496" algn="l" defTabSz="342991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444" indent="-171496" algn="l" defTabSz="342991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436" indent="-171496" algn="l" defTabSz="342991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427" indent="-171496" algn="l" defTabSz="342991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dirty="0"/>
              <a:t>Parameters, like the transmission rate, are “inputs” into the model.</a:t>
            </a:r>
          </a:p>
          <a:p>
            <a:endParaRPr lang="en-GB" sz="2000" dirty="0"/>
          </a:p>
          <a:p>
            <a:r>
              <a:rPr lang="en-GB" sz="2000" dirty="0"/>
              <a:t>We have been treating these as constants, but they can also vary with time.</a:t>
            </a:r>
          </a:p>
          <a:p>
            <a:endParaRPr lang="en-GB" sz="2000" dirty="0"/>
          </a:p>
          <a:p>
            <a:r>
              <a:rPr lang="en-GB" sz="2000" dirty="0"/>
              <a:t>What are some reasons </a:t>
            </a:r>
            <a:br>
              <a:rPr lang="en-GB" sz="2000" dirty="0"/>
            </a:br>
            <a:r>
              <a:rPr lang="en-GB" sz="2000" dirty="0"/>
              <a:t>the transmission rate </a:t>
            </a:r>
            <a:br>
              <a:rPr lang="en-GB" sz="2000" dirty="0"/>
            </a:br>
            <a:r>
              <a:rPr lang="en-GB" sz="2000" dirty="0"/>
              <a:t>might vary over time?</a:t>
            </a:r>
          </a:p>
          <a:p>
            <a:endParaRPr lang="en-GB" sz="2000" dirty="0"/>
          </a:p>
          <a:p>
            <a:r>
              <a:rPr lang="en-GB" sz="2000" dirty="0"/>
              <a:t>Control measures…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9B5C1E6-510E-124C-C9AF-DFE49A54D7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E6475D-BDED-4D62-A64C-203EC56ADB6A}" type="slidenum">
              <a:rPr lang="en-GB" smtClean="0"/>
              <a:t>68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51440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6BFAF-6B7D-5042-9CFB-D6A6A720ED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400" dirty="0"/>
              <a:t>Ordinary differential equations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1093E81-D3DD-7045-843F-CE8EF885745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2000" dirty="0">
                    <a:latin typeface="+mn-lt"/>
                  </a:rPr>
                  <a:t>Mathematically,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𝑑𝑋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𝑑𝑡</m:t>
                    </m:r>
                  </m:oMath>
                </a14:m>
                <a:r>
                  <a:rPr lang="en-US" sz="2000" dirty="0">
                    <a:latin typeface="+mn-lt"/>
                  </a:rPr>
                  <a:t> represents the derivative of </a:t>
                </a:r>
                <a:r>
                  <a:rPr lang="en-US" sz="2000" i="1" dirty="0">
                    <a:latin typeface="+mn-lt"/>
                  </a:rPr>
                  <a:t>X</a:t>
                </a:r>
                <a:r>
                  <a:rPr lang="en-US" sz="2000" dirty="0">
                    <a:latin typeface="+mn-lt"/>
                  </a:rPr>
                  <a:t> with respect to time (i.e. the rate at which </a:t>
                </a:r>
                <a:r>
                  <a:rPr lang="en-US" sz="2000" i="1" dirty="0">
                    <a:latin typeface="+mn-lt"/>
                  </a:rPr>
                  <a:t>X</a:t>
                </a:r>
                <a:r>
                  <a:rPr lang="en-US" sz="2000" dirty="0">
                    <a:latin typeface="+mn-lt"/>
                  </a:rPr>
                  <a:t> is changing over time).</a:t>
                </a:r>
              </a:p>
              <a:p>
                <a:endParaRPr lang="en-US" sz="2000" dirty="0">
                  <a:latin typeface="+mn-lt"/>
                </a:endParaRPr>
              </a:p>
              <a:p>
                <a:r>
                  <a:rPr lang="en-US" sz="2000" dirty="0">
                    <a:latin typeface="+mn-lt"/>
                  </a:rPr>
                  <a:t>For example, is </a:t>
                </a:r>
                <a:r>
                  <a:rPr lang="en-US" sz="2000" i="1" dirty="0">
                    <a:latin typeface="+mn-lt"/>
                  </a:rPr>
                  <a:t>S</a:t>
                </a:r>
                <a:r>
                  <a:rPr lang="en-US" sz="2000" dirty="0">
                    <a:latin typeface="+mn-lt"/>
                  </a:rPr>
                  <a:t> is the number of </a:t>
                </a:r>
                <a:r>
                  <a:rPr lang="en-US" sz="2000" dirty="0" err="1">
                    <a:latin typeface="+mn-lt"/>
                  </a:rPr>
                  <a:t>susceptibles</a:t>
                </a:r>
                <a:r>
                  <a:rPr lang="en-US" sz="2000" dirty="0">
                    <a:latin typeface="+mn-lt"/>
                  </a:rPr>
                  <a:t>, </a:t>
                </a:r>
                <a:r>
                  <a:rPr lang="en-US" sz="2000" i="1" dirty="0">
                    <a:latin typeface="+mn-lt"/>
                  </a:rPr>
                  <a:t>t </a:t>
                </a:r>
                <a:r>
                  <a:rPr lang="en-US" sz="2000" dirty="0">
                    <a:latin typeface="+mn-lt"/>
                  </a:rPr>
                  <a:t>is measured in days, and we have</a:t>
                </a:r>
              </a:p>
              <a:p>
                <a:br>
                  <a:rPr lang="en-US" sz="2000" dirty="0">
                    <a:latin typeface="+mn-lt"/>
                  </a:rPr>
                </a:br>
                <a:r>
                  <a:rPr lang="en-US" sz="2000" dirty="0">
                    <a:latin typeface="+mn-lt"/>
                  </a:rPr>
                  <a:t>				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GB" sz="2000" b="0" i="1" smtClean="0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fPr>
                      <m:num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𝑑𝑆</m:t>
                        </m:r>
                      </m:num>
                      <m:den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𝑑𝑡</m:t>
                        </m:r>
                      </m:den>
                    </m:f>
                    <m:r>
                      <a:rPr lang="en-GB" sz="2000" b="0" i="0" smtClean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=</m:t>
                    </m:r>
                    <m:r>
                      <a:rPr lang="en-GB" sz="2000" i="1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−</m:t>
                    </m:r>
                    <m:r>
                      <a:rPr lang="en-GB" sz="2000" i="1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𝛽</m:t>
                    </m:r>
                    <m:r>
                      <a:rPr lang="en-GB" sz="2000" i="1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 </m:t>
                    </m:r>
                    <m:r>
                      <a:rPr lang="en-GB" sz="2000" i="1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𝑆</m:t>
                    </m:r>
                    <m:r>
                      <a:rPr lang="en-GB" sz="2000" i="1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 </m:t>
                    </m:r>
                    <m:r>
                      <a:rPr lang="en-GB" sz="2000" i="1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𝐼</m:t>
                    </m:r>
                    <m:r>
                      <a:rPr lang="en-GB" sz="2000" b="0" i="1" smtClean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=−2</m:t>
                    </m:r>
                  </m:oMath>
                </a14:m>
                <a:br>
                  <a:rPr lang="en-GB" sz="2000" dirty="0"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</a:br>
                <a:endParaRPr lang="en-GB" sz="2000" dirty="0"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r>
                  <a:rPr lang="en-GB" sz="2000" dirty="0"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then this means the number of </a:t>
                </a:r>
                <a:r>
                  <a:rPr lang="en-GB" sz="2000" dirty="0" err="1"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susceptibles</a:t>
                </a:r>
                <a:r>
                  <a:rPr lang="en-GB" sz="2000" dirty="0"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is currently shrinking at a rate of 2 people per day, and in one day’s time will have around* 2 people fewer.</a:t>
                </a:r>
              </a:p>
              <a:p>
                <a:endParaRPr lang="en-GB" sz="2000" dirty="0"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r>
                  <a:rPr lang="en-GB" sz="2000" dirty="0"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* not exactly 2, because over the course of that day, the value of </a:t>
                </a:r>
                <a14:m>
                  <m:oMath xmlns:m="http://schemas.openxmlformats.org/officeDocument/2006/math">
                    <m:r>
                      <a:rPr lang="en-GB" sz="2000" i="1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−</m:t>
                    </m:r>
                    <m:r>
                      <a:rPr lang="en-GB" sz="2000" i="1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𝛽</m:t>
                    </m:r>
                    <m:r>
                      <a:rPr lang="en-GB" sz="2000" i="1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 </m:t>
                    </m:r>
                    <m:r>
                      <a:rPr lang="en-GB" sz="2000" i="1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𝑆</m:t>
                    </m:r>
                    <m:r>
                      <a:rPr lang="en-GB" sz="2000" i="1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 </m:t>
                    </m:r>
                    <m:r>
                      <a:rPr lang="en-GB" sz="2000" i="1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𝐼</m:t>
                    </m:r>
                  </m:oMath>
                </a14:m>
                <a:r>
                  <a:rPr lang="en-US" sz="2000" dirty="0">
                    <a:latin typeface="+mn-lt"/>
                  </a:rPr>
                  <a:t> will change!</a:t>
                </a:r>
              </a:p>
              <a:p>
                <a:endParaRPr lang="en-US" sz="2000" dirty="0">
                  <a:latin typeface="+mn-lt"/>
                </a:endParaRPr>
              </a:p>
              <a:p>
                <a:r>
                  <a:rPr lang="en-US" sz="2000" dirty="0">
                    <a:latin typeface="+mn-lt"/>
                  </a:rPr>
                  <a:t>We will look at examples in the next section.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1093E81-D3DD-7045-843F-CE8EF885745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72" t="-789" r="-463" b="-921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EECB2F-0EAC-451B-BA6F-2F3822D012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E6475D-BDED-4D62-A64C-203EC56ADB6A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5169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1F8D7C-13AE-1F75-D4A5-D7255CCDB1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CCD1F0D-EE2B-01B6-2108-7BEF6431E5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4000" y="2318804"/>
            <a:ext cx="5040000" cy="453919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5088068-7405-4A69-1606-268D4A198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400" dirty="0"/>
              <a:t>Time dependent parameters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D0D064D-F802-632D-36CD-842212497928}"/>
              </a:ext>
            </a:extLst>
          </p:cNvPr>
          <p:cNvSpPr txBox="1">
            <a:spLocks/>
          </p:cNvSpPr>
          <p:nvPr/>
        </p:nvSpPr>
        <p:spPr>
          <a:xfrm>
            <a:off x="609600" y="1630218"/>
            <a:ext cx="8229600" cy="4821382"/>
          </a:xfrm>
          <a:prstGeom prst="rect">
            <a:avLst/>
          </a:prstGeom>
        </p:spPr>
        <p:txBody>
          <a:bodyPr/>
          <a:lstStyle>
            <a:lvl1pPr marL="0" indent="0" algn="l" defTabSz="342991" rtl="0" eaLnBrk="1" latinLnBrk="0" hangingPunct="1">
              <a:spcBef>
                <a:spcPct val="20000"/>
              </a:spcBef>
              <a:buFont typeface="Arial"/>
              <a:buNone/>
              <a:defRPr sz="1800" b="0" i="0" kern="1200" baseline="0">
                <a:solidFill>
                  <a:schemeClr val="tx1"/>
                </a:solidFill>
                <a:latin typeface="open sans" charset="0"/>
                <a:ea typeface="+mn-ea"/>
                <a:cs typeface="+mn-cs"/>
              </a:defRPr>
            </a:lvl1pPr>
            <a:lvl2pPr marL="557361" indent="-214370" algn="l" defTabSz="342991" rtl="0" eaLnBrk="1" latinLnBrk="0" hangingPunct="1">
              <a:spcBef>
                <a:spcPct val="20000"/>
              </a:spcBef>
              <a:buFont typeface="Arial"/>
              <a:buChar char="–"/>
              <a:defRPr sz="21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479" indent="-171496" algn="l" defTabSz="342991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470" indent="-171496" algn="l" defTabSz="342991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461" indent="-171496" algn="l" defTabSz="342991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6453" indent="-171496" algn="l" defTabSz="342991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444" indent="-171496" algn="l" defTabSz="342991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436" indent="-171496" algn="l" defTabSz="342991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427" indent="-171496" algn="l" defTabSz="342991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dirty="0"/>
              <a:t>Parameters, like the transmission rate, are “inputs” into the model.</a:t>
            </a:r>
          </a:p>
          <a:p>
            <a:endParaRPr lang="en-GB" sz="2000" dirty="0"/>
          </a:p>
          <a:p>
            <a:r>
              <a:rPr lang="en-GB" sz="2000" dirty="0"/>
              <a:t>We have been treating these as constants, but they can also vary with time.</a:t>
            </a:r>
          </a:p>
          <a:p>
            <a:endParaRPr lang="en-GB" sz="2000" dirty="0"/>
          </a:p>
          <a:p>
            <a:r>
              <a:rPr lang="en-GB" sz="2000" dirty="0"/>
              <a:t>What are some reasons </a:t>
            </a:r>
            <a:br>
              <a:rPr lang="en-GB" sz="2000" dirty="0"/>
            </a:br>
            <a:r>
              <a:rPr lang="en-GB" sz="2000" dirty="0"/>
              <a:t>the transmission rate </a:t>
            </a:r>
            <a:br>
              <a:rPr lang="en-GB" sz="2000" dirty="0"/>
            </a:br>
            <a:r>
              <a:rPr lang="en-GB" sz="2000" dirty="0"/>
              <a:t>might vary over time?</a:t>
            </a:r>
          </a:p>
          <a:p>
            <a:endParaRPr lang="en-GB" sz="2000" dirty="0"/>
          </a:p>
          <a:p>
            <a:r>
              <a:rPr lang="en-GB" sz="2000" dirty="0"/>
              <a:t>Behaviour change…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6888CAE-D01D-2029-D4E8-246682147E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E6475D-BDED-4D62-A64C-203EC56ADB6A}" type="slidenum">
              <a:rPr lang="en-GB" smtClean="0"/>
              <a:t>69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387801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73CDA9-42F6-CC73-5A0E-C0D4233284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D80E0A5-CC82-0E6E-4CF1-53D89B9C69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593" y="1875873"/>
            <a:ext cx="6975462" cy="4982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A73C575-0AFF-A323-F1FA-D2AA49E12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400" dirty="0"/>
              <a:t>Events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238E795-5A03-3BD2-60BF-98A099D90571}"/>
              </a:ext>
            </a:extLst>
          </p:cNvPr>
          <p:cNvSpPr txBox="1">
            <a:spLocks/>
          </p:cNvSpPr>
          <p:nvPr/>
        </p:nvSpPr>
        <p:spPr>
          <a:xfrm>
            <a:off x="609600" y="1630218"/>
            <a:ext cx="8229600" cy="4821382"/>
          </a:xfrm>
          <a:prstGeom prst="rect">
            <a:avLst/>
          </a:prstGeom>
        </p:spPr>
        <p:txBody>
          <a:bodyPr/>
          <a:lstStyle>
            <a:lvl1pPr marL="0" indent="0" algn="l" defTabSz="342991" rtl="0" eaLnBrk="1" latinLnBrk="0" hangingPunct="1">
              <a:spcBef>
                <a:spcPct val="20000"/>
              </a:spcBef>
              <a:buFont typeface="Arial"/>
              <a:buNone/>
              <a:defRPr sz="1800" b="0" i="0" kern="1200" baseline="0">
                <a:solidFill>
                  <a:schemeClr val="tx1"/>
                </a:solidFill>
                <a:latin typeface="open sans" charset="0"/>
                <a:ea typeface="+mn-ea"/>
                <a:cs typeface="+mn-cs"/>
              </a:defRPr>
            </a:lvl1pPr>
            <a:lvl2pPr marL="557361" indent="-214370" algn="l" defTabSz="342991" rtl="0" eaLnBrk="1" latinLnBrk="0" hangingPunct="1">
              <a:spcBef>
                <a:spcPct val="20000"/>
              </a:spcBef>
              <a:buFont typeface="Arial"/>
              <a:buChar char="–"/>
              <a:defRPr sz="21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479" indent="-171496" algn="l" defTabSz="342991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470" indent="-171496" algn="l" defTabSz="342991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461" indent="-171496" algn="l" defTabSz="342991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6453" indent="-171496" algn="l" defTabSz="342991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444" indent="-171496" algn="l" defTabSz="342991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436" indent="-171496" algn="l" defTabSz="342991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427" indent="-171496" algn="l" defTabSz="342991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dirty="0"/>
              <a:t>With ODEs, changes that happen to state variables are fundamentally “smooth” – there are no sudden jumps.</a:t>
            </a:r>
          </a:p>
          <a:p>
            <a:endParaRPr lang="en-GB" sz="2000" dirty="0"/>
          </a:p>
          <a:p>
            <a:r>
              <a:rPr lang="en-GB" sz="2000" dirty="0"/>
              <a:t>	</a:t>
            </a:r>
          </a:p>
          <a:p>
            <a:r>
              <a:rPr lang="en-GB" sz="2000" dirty="0"/>
              <a:t>	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FA7D50-7122-6862-5E60-8A902BE742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E6475D-BDED-4D62-A64C-203EC56ADB6A}" type="slidenum">
              <a:rPr lang="en-GB" smtClean="0"/>
              <a:t>70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924181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61E927-09BF-FD5C-00FE-189CC550F8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8BEAC92-A084-BB59-8ABD-E65BCEF6F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2425" y="2435948"/>
            <a:ext cx="4909930" cy="44220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904FE8E-3366-FE07-3EF4-EF52A66AE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400" dirty="0"/>
              <a:t>Events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7FBF3B0-A18D-0B03-B23C-D44D0902342B}"/>
              </a:ext>
            </a:extLst>
          </p:cNvPr>
          <p:cNvSpPr txBox="1">
            <a:spLocks/>
          </p:cNvSpPr>
          <p:nvPr/>
        </p:nvSpPr>
        <p:spPr>
          <a:xfrm>
            <a:off x="609600" y="1630218"/>
            <a:ext cx="8229600" cy="4821382"/>
          </a:xfrm>
          <a:prstGeom prst="rect">
            <a:avLst/>
          </a:prstGeom>
        </p:spPr>
        <p:txBody>
          <a:bodyPr/>
          <a:lstStyle>
            <a:lvl1pPr marL="0" indent="0" algn="l" defTabSz="342991" rtl="0" eaLnBrk="1" latinLnBrk="0" hangingPunct="1">
              <a:spcBef>
                <a:spcPct val="20000"/>
              </a:spcBef>
              <a:buFont typeface="Arial"/>
              <a:buNone/>
              <a:defRPr sz="1800" b="0" i="0" kern="1200" baseline="0">
                <a:solidFill>
                  <a:schemeClr val="tx1"/>
                </a:solidFill>
                <a:latin typeface="open sans" charset="0"/>
                <a:ea typeface="+mn-ea"/>
                <a:cs typeface="+mn-cs"/>
              </a:defRPr>
            </a:lvl1pPr>
            <a:lvl2pPr marL="557361" indent="-214370" algn="l" defTabSz="342991" rtl="0" eaLnBrk="1" latinLnBrk="0" hangingPunct="1">
              <a:spcBef>
                <a:spcPct val="20000"/>
              </a:spcBef>
              <a:buFont typeface="Arial"/>
              <a:buChar char="–"/>
              <a:defRPr sz="21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479" indent="-171496" algn="l" defTabSz="342991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470" indent="-171496" algn="l" defTabSz="342991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461" indent="-171496" algn="l" defTabSz="342991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6453" indent="-171496" algn="l" defTabSz="342991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444" indent="-171496" algn="l" defTabSz="342991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436" indent="-171496" algn="l" defTabSz="342991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427" indent="-171496" algn="l" defTabSz="342991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dirty="0"/>
              <a:t>With ODEs, changes that happen to state variables are fundamentally “smooth” – there are no sudden jumps.</a:t>
            </a:r>
          </a:p>
          <a:p>
            <a:endParaRPr lang="en-GB" sz="2000" dirty="0"/>
          </a:p>
          <a:p>
            <a:r>
              <a:rPr lang="en-GB" sz="2000" dirty="0"/>
              <a:t>What if we need to change the state variables at an instant?</a:t>
            </a:r>
          </a:p>
          <a:p>
            <a:endParaRPr lang="en-GB" sz="2000" dirty="0"/>
          </a:p>
          <a:p>
            <a:r>
              <a:rPr lang="en-GB" sz="2000" dirty="0"/>
              <a:t>e.g. a new strain of the virus gets </a:t>
            </a:r>
            <a:br>
              <a:rPr lang="en-GB" sz="2000" dirty="0"/>
            </a:br>
            <a:r>
              <a:rPr lang="en-GB" sz="2000" dirty="0"/>
              <a:t>introduced on November 20…</a:t>
            </a:r>
          </a:p>
          <a:p>
            <a:r>
              <a:rPr lang="en-GB" sz="2000" dirty="0"/>
              <a:t>	</a:t>
            </a:r>
          </a:p>
          <a:p>
            <a:r>
              <a:rPr lang="en-GB" sz="2000" dirty="0"/>
              <a:t>	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9139BF-4BB4-A939-E784-7E629EFD6A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E6475D-BDED-4D62-A64C-203EC56ADB6A}" type="slidenum">
              <a:rPr lang="en-GB" smtClean="0"/>
              <a:t>71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3998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3D8B57-1479-CCEA-25E0-BF67FF46C5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BAA193-5A55-9F79-FA81-620400EA83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400" dirty="0"/>
              <a:t>Time dependent parameters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5F6DF20-B98D-6BF5-9651-AE726A0A87D1}"/>
              </a:ext>
            </a:extLst>
          </p:cNvPr>
          <p:cNvSpPr txBox="1">
            <a:spLocks/>
          </p:cNvSpPr>
          <p:nvPr/>
        </p:nvSpPr>
        <p:spPr>
          <a:xfrm>
            <a:off x="457200" y="2373715"/>
            <a:ext cx="8229600" cy="4821382"/>
          </a:xfrm>
          <a:prstGeom prst="rect">
            <a:avLst/>
          </a:prstGeom>
        </p:spPr>
        <p:txBody>
          <a:bodyPr/>
          <a:lstStyle>
            <a:lvl1pPr marL="0" indent="0" algn="l" defTabSz="342991" rtl="0" eaLnBrk="1" latinLnBrk="0" hangingPunct="1">
              <a:spcBef>
                <a:spcPct val="20000"/>
              </a:spcBef>
              <a:buFont typeface="Arial"/>
              <a:buNone/>
              <a:defRPr sz="1800" b="0" i="0" kern="1200" baseline="0">
                <a:solidFill>
                  <a:schemeClr val="tx1"/>
                </a:solidFill>
                <a:latin typeface="open sans" charset="0"/>
                <a:ea typeface="+mn-ea"/>
                <a:cs typeface="+mn-cs"/>
              </a:defRPr>
            </a:lvl1pPr>
            <a:lvl2pPr marL="557361" indent="-214370" algn="l" defTabSz="342991" rtl="0" eaLnBrk="1" latinLnBrk="0" hangingPunct="1">
              <a:spcBef>
                <a:spcPct val="20000"/>
              </a:spcBef>
              <a:buFont typeface="Arial"/>
              <a:buChar char="–"/>
              <a:defRPr sz="21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479" indent="-171496" algn="l" defTabSz="342991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470" indent="-171496" algn="l" defTabSz="342991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461" indent="-171496" algn="l" defTabSz="342991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6453" indent="-171496" algn="l" defTabSz="342991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444" indent="-171496" algn="l" defTabSz="342991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436" indent="-171496" algn="l" defTabSz="342991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427" indent="-171496" algn="l" defTabSz="342991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8000"/>
            <a:r>
              <a:rPr lang="en-GB" dirty="0" err="1">
                <a:latin typeface="Courier"/>
              </a:rPr>
              <a:t>SI_model</a:t>
            </a:r>
            <a:r>
              <a:rPr lang="en-GB" dirty="0">
                <a:latin typeface="Courier"/>
              </a:rPr>
              <a:t> &lt;-</a:t>
            </a:r>
            <a:r>
              <a:rPr lang="en-GB" dirty="0">
                <a:solidFill>
                  <a:srgbClr val="4070A0"/>
                </a:solidFill>
                <a:latin typeface="Courier"/>
              </a:rPr>
              <a:t> </a:t>
            </a:r>
            <a:r>
              <a:rPr lang="en-GB" b="1" dirty="0">
                <a:solidFill>
                  <a:srgbClr val="007020"/>
                </a:solidFill>
                <a:latin typeface="Courier"/>
              </a:rPr>
              <a:t>function</a:t>
            </a:r>
            <a:r>
              <a:rPr lang="en-GB" dirty="0">
                <a:latin typeface="Courier"/>
              </a:rPr>
              <a:t>(t, state, parms) {</a:t>
            </a:r>
            <a:br>
              <a:rPr lang="en-GB" dirty="0"/>
            </a:br>
            <a:r>
              <a:rPr lang="en-GB" dirty="0">
                <a:latin typeface="Courier"/>
              </a:rPr>
              <a:t>  </a:t>
            </a:r>
            <a:r>
              <a:rPr lang="en-GB" i="1" dirty="0">
                <a:solidFill>
                  <a:srgbClr val="60A0B0"/>
                </a:solidFill>
                <a:latin typeface="Courier"/>
              </a:rPr>
              <a:t># Get variables</a:t>
            </a:r>
            <a:br>
              <a:rPr lang="en-GB" dirty="0"/>
            </a:br>
            <a:r>
              <a:rPr lang="en-GB" dirty="0">
                <a:latin typeface="Courier"/>
              </a:rPr>
              <a:t>  S &lt;-</a:t>
            </a:r>
            <a:r>
              <a:rPr lang="en-GB" dirty="0">
                <a:solidFill>
                  <a:srgbClr val="4070A0"/>
                </a:solidFill>
                <a:latin typeface="Courier"/>
              </a:rPr>
              <a:t> </a:t>
            </a:r>
            <a:r>
              <a:rPr lang="en-GB" dirty="0">
                <a:latin typeface="Courier"/>
              </a:rPr>
              <a:t>state[</a:t>
            </a:r>
            <a:r>
              <a:rPr lang="en-GB" dirty="0">
                <a:solidFill>
                  <a:srgbClr val="4070A0"/>
                </a:solidFill>
                <a:latin typeface="Courier"/>
              </a:rPr>
              <a:t>"S"</a:t>
            </a:r>
            <a:r>
              <a:rPr lang="en-GB" dirty="0">
                <a:latin typeface="Courier"/>
              </a:rPr>
              <a:t>]</a:t>
            </a:r>
            <a:br>
              <a:rPr lang="en-GB" dirty="0"/>
            </a:br>
            <a:r>
              <a:rPr lang="en-GB" dirty="0">
                <a:latin typeface="Courier"/>
              </a:rPr>
              <a:t>  I &lt;-</a:t>
            </a:r>
            <a:r>
              <a:rPr lang="en-GB" dirty="0">
                <a:solidFill>
                  <a:srgbClr val="4070A0"/>
                </a:solidFill>
                <a:latin typeface="Courier"/>
              </a:rPr>
              <a:t> </a:t>
            </a:r>
            <a:r>
              <a:rPr lang="en-GB" dirty="0">
                <a:latin typeface="Courier"/>
              </a:rPr>
              <a:t>state[</a:t>
            </a:r>
            <a:r>
              <a:rPr lang="en-GB" dirty="0">
                <a:solidFill>
                  <a:srgbClr val="4070A0"/>
                </a:solidFill>
                <a:latin typeface="Courier"/>
              </a:rPr>
              <a:t>"I"</a:t>
            </a:r>
            <a:r>
              <a:rPr lang="en-GB" dirty="0">
                <a:latin typeface="Courier"/>
              </a:rPr>
              <a:t>]</a:t>
            </a:r>
            <a:br>
              <a:rPr lang="en-GB" dirty="0"/>
            </a:br>
            <a:r>
              <a:rPr lang="en-GB" dirty="0">
                <a:latin typeface="Courier"/>
              </a:rPr>
              <a:t>  N &lt;-</a:t>
            </a:r>
            <a:r>
              <a:rPr lang="en-GB" dirty="0">
                <a:solidFill>
                  <a:srgbClr val="4070A0"/>
                </a:solidFill>
                <a:latin typeface="Courier"/>
              </a:rPr>
              <a:t> </a:t>
            </a:r>
            <a:r>
              <a:rPr lang="en-GB" dirty="0">
                <a:latin typeface="Courier"/>
              </a:rPr>
              <a:t>S </a:t>
            </a:r>
            <a:r>
              <a:rPr lang="en-GB" dirty="0">
                <a:solidFill>
                  <a:srgbClr val="666666"/>
                </a:solidFill>
                <a:latin typeface="Courier"/>
              </a:rPr>
              <a:t>+</a:t>
            </a:r>
            <a:r>
              <a:rPr lang="en-GB" dirty="0">
                <a:solidFill>
                  <a:srgbClr val="4070A0"/>
                </a:solidFill>
                <a:latin typeface="Courier"/>
              </a:rPr>
              <a:t> </a:t>
            </a:r>
            <a:r>
              <a:rPr lang="en-GB" dirty="0">
                <a:latin typeface="Courier"/>
              </a:rPr>
              <a:t>I</a:t>
            </a:r>
            <a:br>
              <a:rPr lang="en-GB" dirty="0"/>
            </a:br>
            <a:r>
              <a:rPr lang="en-GB" dirty="0">
                <a:latin typeface="Courier"/>
              </a:rPr>
              <a:t>  </a:t>
            </a:r>
            <a:r>
              <a:rPr lang="en-GB" i="1" dirty="0">
                <a:solidFill>
                  <a:srgbClr val="60A0B0"/>
                </a:solidFill>
                <a:latin typeface="Courier"/>
              </a:rPr>
              <a:t># Get parameters</a:t>
            </a:r>
            <a:br>
              <a:rPr lang="en-GB" dirty="0"/>
            </a:br>
            <a:r>
              <a:rPr lang="en-GB" dirty="0">
                <a:latin typeface="Courier"/>
              </a:rPr>
              <a:t>  beta &lt;-</a:t>
            </a:r>
            <a:r>
              <a:rPr lang="en-GB" dirty="0">
                <a:solidFill>
                  <a:srgbClr val="4070A0"/>
                </a:solidFill>
                <a:latin typeface="Courier"/>
              </a:rPr>
              <a:t> </a:t>
            </a:r>
            <a:r>
              <a:rPr lang="en-GB" dirty="0">
                <a:latin typeface="Courier"/>
              </a:rPr>
              <a:t>parms[</a:t>
            </a:r>
            <a:r>
              <a:rPr lang="en-GB" dirty="0">
                <a:solidFill>
                  <a:srgbClr val="4070A0"/>
                </a:solidFill>
                <a:latin typeface="Courier"/>
              </a:rPr>
              <a:t>"beta"</a:t>
            </a:r>
            <a:r>
              <a:rPr lang="en-GB" dirty="0">
                <a:latin typeface="Courier"/>
              </a:rPr>
              <a:t>]  </a:t>
            </a:r>
            <a:br>
              <a:rPr lang="en-GB" dirty="0"/>
            </a:br>
            <a:r>
              <a:rPr lang="en-GB" dirty="0">
                <a:latin typeface="Courier"/>
              </a:rPr>
              <a:t>  </a:t>
            </a:r>
            <a:r>
              <a:rPr lang="en-GB" i="1" dirty="0">
                <a:solidFill>
                  <a:srgbClr val="60A0B0"/>
                </a:solidFill>
                <a:latin typeface="Courier"/>
              </a:rPr>
              <a:t># Define differential equations</a:t>
            </a:r>
            <a:br>
              <a:rPr lang="en-GB" dirty="0"/>
            </a:br>
            <a:r>
              <a:rPr lang="en-GB" dirty="0">
                <a:latin typeface="Courier"/>
              </a:rPr>
              <a:t>  </a:t>
            </a:r>
            <a:r>
              <a:rPr lang="en-GB" dirty="0" err="1">
                <a:latin typeface="Courier"/>
              </a:rPr>
              <a:t>dS</a:t>
            </a:r>
            <a:r>
              <a:rPr lang="en-GB" dirty="0">
                <a:latin typeface="Courier"/>
              </a:rPr>
              <a:t> &lt;-</a:t>
            </a:r>
            <a:r>
              <a:rPr lang="en-GB" dirty="0">
                <a:solidFill>
                  <a:srgbClr val="4070A0"/>
                </a:solidFill>
                <a:latin typeface="Courier"/>
              </a:rPr>
              <a:t> </a:t>
            </a:r>
            <a:r>
              <a:rPr lang="en-GB" dirty="0">
                <a:solidFill>
                  <a:srgbClr val="666666"/>
                </a:solidFill>
                <a:latin typeface="Courier"/>
              </a:rPr>
              <a:t>-</a:t>
            </a:r>
            <a:r>
              <a:rPr lang="en-GB" dirty="0">
                <a:latin typeface="Courier"/>
              </a:rPr>
              <a:t>(beta </a:t>
            </a:r>
            <a:r>
              <a:rPr lang="en-GB" dirty="0">
                <a:solidFill>
                  <a:srgbClr val="666666"/>
                </a:solidFill>
                <a:latin typeface="Courier"/>
              </a:rPr>
              <a:t>*</a:t>
            </a:r>
            <a:r>
              <a:rPr lang="en-GB" dirty="0">
                <a:solidFill>
                  <a:srgbClr val="4070A0"/>
                </a:solidFill>
                <a:latin typeface="Courier"/>
              </a:rPr>
              <a:t> </a:t>
            </a:r>
            <a:r>
              <a:rPr lang="en-GB" dirty="0">
                <a:latin typeface="Courier"/>
              </a:rPr>
              <a:t>S </a:t>
            </a:r>
            <a:r>
              <a:rPr lang="en-GB" dirty="0">
                <a:solidFill>
                  <a:srgbClr val="666666"/>
                </a:solidFill>
                <a:latin typeface="Courier"/>
              </a:rPr>
              <a:t>*</a:t>
            </a:r>
            <a:r>
              <a:rPr lang="en-GB" dirty="0">
                <a:solidFill>
                  <a:srgbClr val="4070A0"/>
                </a:solidFill>
                <a:latin typeface="Courier"/>
              </a:rPr>
              <a:t> </a:t>
            </a:r>
            <a:r>
              <a:rPr lang="en-GB" dirty="0">
                <a:latin typeface="Courier"/>
              </a:rPr>
              <a:t>I) </a:t>
            </a:r>
            <a:r>
              <a:rPr lang="en-GB" dirty="0">
                <a:solidFill>
                  <a:srgbClr val="666666"/>
                </a:solidFill>
                <a:latin typeface="Courier"/>
              </a:rPr>
              <a:t>/</a:t>
            </a:r>
            <a:r>
              <a:rPr lang="en-GB" dirty="0">
                <a:solidFill>
                  <a:srgbClr val="4070A0"/>
                </a:solidFill>
                <a:latin typeface="Courier"/>
              </a:rPr>
              <a:t> </a:t>
            </a:r>
            <a:r>
              <a:rPr lang="en-GB" dirty="0">
                <a:latin typeface="Courier"/>
              </a:rPr>
              <a:t>N</a:t>
            </a:r>
            <a:br>
              <a:rPr lang="en-GB" dirty="0"/>
            </a:br>
            <a:r>
              <a:rPr lang="en-GB" dirty="0">
                <a:latin typeface="Courier"/>
              </a:rPr>
              <a:t>  </a:t>
            </a:r>
            <a:r>
              <a:rPr lang="en-GB" dirty="0" err="1">
                <a:latin typeface="Courier"/>
              </a:rPr>
              <a:t>dI</a:t>
            </a:r>
            <a:r>
              <a:rPr lang="en-GB" dirty="0">
                <a:latin typeface="Courier"/>
              </a:rPr>
              <a:t> &lt;-</a:t>
            </a:r>
            <a:r>
              <a:rPr lang="en-GB" dirty="0">
                <a:solidFill>
                  <a:srgbClr val="4070A0"/>
                </a:solidFill>
                <a:latin typeface="Courier"/>
              </a:rPr>
              <a:t> </a:t>
            </a:r>
            <a:r>
              <a:rPr lang="en-GB" dirty="0">
                <a:latin typeface="Courier"/>
              </a:rPr>
              <a:t>(beta </a:t>
            </a:r>
            <a:r>
              <a:rPr lang="en-GB" dirty="0">
                <a:solidFill>
                  <a:srgbClr val="666666"/>
                </a:solidFill>
                <a:latin typeface="Courier"/>
              </a:rPr>
              <a:t>*</a:t>
            </a:r>
            <a:r>
              <a:rPr lang="en-GB" dirty="0">
                <a:solidFill>
                  <a:srgbClr val="4070A0"/>
                </a:solidFill>
                <a:latin typeface="Courier"/>
              </a:rPr>
              <a:t> </a:t>
            </a:r>
            <a:r>
              <a:rPr lang="en-GB" dirty="0">
                <a:latin typeface="Courier"/>
              </a:rPr>
              <a:t>S </a:t>
            </a:r>
            <a:r>
              <a:rPr lang="en-GB" dirty="0">
                <a:solidFill>
                  <a:srgbClr val="666666"/>
                </a:solidFill>
                <a:latin typeface="Courier"/>
              </a:rPr>
              <a:t>*</a:t>
            </a:r>
            <a:r>
              <a:rPr lang="en-GB" dirty="0">
                <a:solidFill>
                  <a:srgbClr val="4070A0"/>
                </a:solidFill>
                <a:latin typeface="Courier"/>
              </a:rPr>
              <a:t> </a:t>
            </a:r>
            <a:r>
              <a:rPr lang="en-GB" dirty="0">
                <a:latin typeface="Courier"/>
              </a:rPr>
              <a:t>I) </a:t>
            </a:r>
            <a:r>
              <a:rPr lang="en-GB" dirty="0">
                <a:solidFill>
                  <a:srgbClr val="666666"/>
                </a:solidFill>
                <a:latin typeface="Courier"/>
              </a:rPr>
              <a:t>/</a:t>
            </a:r>
            <a:r>
              <a:rPr lang="en-GB" dirty="0">
                <a:solidFill>
                  <a:srgbClr val="4070A0"/>
                </a:solidFill>
                <a:latin typeface="Courier"/>
              </a:rPr>
              <a:t> </a:t>
            </a:r>
            <a:r>
              <a:rPr lang="en-GB" dirty="0">
                <a:latin typeface="Courier"/>
              </a:rPr>
              <a:t>N</a:t>
            </a:r>
            <a:br>
              <a:rPr lang="en-GB" dirty="0"/>
            </a:br>
            <a:r>
              <a:rPr lang="en-GB" dirty="0">
                <a:latin typeface="Courier"/>
              </a:rPr>
              <a:t>  res &lt;-</a:t>
            </a:r>
            <a:r>
              <a:rPr lang="en-GB" dirty="0">
                <a:solidFill>
                  <a:srgbClr val="4070A0"/>
                </a:solidFill>
                <a:latin typeface="Courier"/>
              </a:rPr>
              <a:t> </a:t>
            </a:r>
            <a:r>
              <a:rPr lang="en-GB" b="1" dirty="0">
                <a:solidFill>
                  <a:srgbClr val="007020"/>
                </a:solidFill>
                <a:latin typeface="Courier"/>
              </a:rPr>
              <a:t>list</a:t>
            </a:r>
            <a:r>
              <a:rPr lang="en-GB" dirty="0">
                <a:latin typeface="Courier"/>
              </a:rPr>
              <a:t>(</a:t>
            </a:r>
            <a:r>
              <a:rPr lang="en-GB" b="1" dirty="0">
                <a:solidFill>
                  <a:srgbClr val="007020"/>
                </a:solidFill>
                <a:latin typeface="Courier"/>
              </a:rPr>
              <a:t>c</a:t>
            </a:r>
            <a:r>
              <a:rPr lang="en-GB" dirty="0">
                <a:latin typeface="Courier"/>
              </a:rPr>
              <a:t>(</a:t>
            </a:r>
            <a:r>
              <a:rPr lang="en-GB" dirty="0" err="1">
                <a:latin typeface="Courier"/>
              </a:rPr>
              <a:t>dS</a:t>
            </a:r>
            <a:r>
              <a:rPr lang="en-GB" dirty="0">
                <a:latin typeface="Courier"/>
              </a:rPr>
              <a:t>, </a:t>
            </a:r>
            <a:r>
              <a:rPr lang="en-GB" dirty="0" err="1">
                <a:latin typeface="Courier"/>
              </a:rPr>
              <a:t>dI</a:t>
            </a:r>
            <a:r>
              <a:rPr lang="en-GB" dirty="0">
                <a:latin typeface="Courier"/>
              </a:rPr>
              <a:t>))</a:t>
            </a:r>
            <a:br>
              <a:rPr lang="en-GB" dirty="0"/>
            </a:br>
            <a:r>
              <a:rPr lang="en-GB" dirty="0">
                <a:latin typeface="Courier"/>
              </a:rPr>
              <a:t>  </a:t>
            </a:r>
            <a:r>
              <a:rPr lang="en-GB" b="1" dirty="0">
                <a:solidFill>
                  <a:srgbClr val="007020"/>
                </a:solidFill>
                <a:latin typeface="Courier"/>
              </a:rPr>
              <a:t>return</a:t>
            </a:r>
            <a:r>
              <a:rPr lang="en-GB" dirty="0">
                <a:latin typeface="Courier"/>
              </a:rPr>
              <a:t>(res)</a:t>
            </a:r>
            <a:br>
              <a:rPr lang="en-GB" dirty="0"/>
            </a:br>
            <a:r>
              <a:rPr lang="en-GB" dirty="0">
                <a:latin typeface="Courier"/>
              </a:rPr>
              <a:t>}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5F5573-4A35-1366-F1E4-BCF5BC9C54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E6475D-BDED-4D62-A64C-203EC56ADB6A}" type="slidenum">
              <a:rPr lang="en-GB" smtClean="0"/>
              <a:t>72</a:t>
            </a:fld>
            <a:endParaRPr lang="en-GB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8B700E9-B73D-303E-41B0-21806C911666}"/>
              </a:ext>
            </a:extLst>
          </p:cNvPr>
          <p:cNvSpPr txBox="1">
            <a:spLocks/>
          </p:cNvSpPr>
          <p:nvPr/>
        </p:nvSpPr>
        <p:spPr>
          <a:xfrm>
            <a:off x="609600" y="1363238"/>
            <a:ext cx="8229600" cy="4821382"/>
          </a:xfrm>
          <a:prstGeom prst="rect">
            <a:avLst/>
          </a:prstGeom>
        </p:spPr>
        <p:txBody>
          <a:bodyPr/>
          <a:lstStyle>
            <a:lvl1pPr marL="0" indent="0" algn="l" defTabSz="342991" rtl="0" eaLnBrk="1" latinLnBrk="0" hangingPunct="1">
              <a:spcBef>
                <a:spcPct val="20000"/>
              </a:spcBef>
              <a:buFont typeface="Arial"/>
              <a:buNone/>
              <a:defRPr sz="1800" b="0" i="0" kern="1200" baseline="0">
                <a:solidFill>
                  <a:schemeClr val="tx1"/>
                </a:solidFill>
                <a:latin typeface="open sans" charset="0"/>
                <a:ea typeface="+mn-ea"/>
                <a:cs typeface="+mn-cs"/>
              </a:defRPr>
            </a:lvl1pPr>
            <a:lvl2pPr marL="557361" indent="-214370" algn="l" defTabSz="342991" rtl="0" eaLnBrk="1" latinLnBrk="0" hangingPunct="1">
              <a:spcBef>
                <a:spcPct val="20000"/>
              </a:spcBef>
              <a:buFont typeface="Arial"/>
              <a:buChar char="–"/>
              <a:defRPr sz="21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479" indent="-171496" algn="l" defTabSz="342991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470" indent="-171496" algn="l" defTabSz="342991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461" indent="-171496" algn="l" defTabSz="342991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6453" indent="-171496" algn="l" defTabSz="342991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444" indent="-171496" algn="l" defTabSz="342991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436" indent="-171496" algn="l" defTabSz="342991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427" indent="-171496" algn="l" defTabSz="342991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8000"/>
            <a:r>
              <a:rPr lang="en-GB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Time-dependent parameters can be brought directly into the ODE function.</a:t>
            </a:r>
          </a:p>
        </p:txBody>
      </p:sp>
    </p:spTree>
    <p:extLst>
      <p:ext uri="{BB962C8B-B14F-4D97-AF65-F5344CB8AC3E}">
        <p14:creationId xmlns:p14="http://schemas.microsoft.com/office/powerpoint/2010/main" val="3721348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3FC360-FAF9-4D74-0686-6BA804AD71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15CB8-C79C-9D4D-E247-C56075E17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400" dirty="0"/>
              <a:t>Time dependent parameters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346FBBB-EF79-1938-B842-C2E6209829DE}"/>
              </a:ext>
            </a:extLst>
          </p:cNvPr>
          <p:cNvSpPr txBox="1">
            <a:spLocks/>
          </p:cNvSpPr>
          <p:nvPr/>
        </p:nvSpPr>
        <p:spPr>
          <a:xfrm>
            <a:off x="457200" y="2373716"/>
            <a:ext cx="8229600" cy="4821382"/>
          </a:xfrm>
          <a:prstGeom prst="rect">
            <a:avLst/>
          </a:prstGeom>
        </p:spPr>
        <p:txBody>
          <a:bodyPr/>
          <a:lstStyle>
            <a:lvl1pPr marL="0" indent="0" algn="l" defTabSz="342991" rtl="0" eaLnBrk="1" latinLnBrk="0" hangingPunct="1">
              <a:spcBef>
                <a:spcPct val="20000"/>
              </a:spcBef>
              <a:buFont typeface="Arial"/>
              <a:buNone/>
              <a:defRPr sz="1800" b="0" i="0" kern="1200" baseline="0">
                <a:solidFill>
                  <a:schemeClr val="tx1"/>
                </a:solidFill>
                <a:latin typeface="open sans" charset="0"/>
                <a:ea typeface="+mn-ea"/>
                <a:cs typeface="+mn-cs"/>
              </a:defRPr>
            </a:lvl1pPr>
            <a:lvl2pPr marL="557361" indent="-214370" algn="l" defTabSz="342991" rtl="0" eaLnBrk="1" latinLnBrk="0" hangingPunct="1">
              <a:spcBef>
                <a:spcPct val="20000"/>
              </a:spcBef>
              <a:buFont typeface="Arial"/>
              <a:buChar char="–"/>
              <a:defRPr sz="21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479" indent="-171496" algn="l" defTabSz="342991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470" indent="-171496" algn="l" defTabSz="342991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461" indent="-171496" algn="l" defTabSz="342991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6453" indent="-171496" algn="l" defTabSz="342991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444" indent="-171496" algn="l" defTabSz="342991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436" indent="-171496" algn="l" defTabSz="342991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427" indent="-171496" algn="l" defTabSz="342991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8000"/>
            <a:r>
              <a:rPr lang="en-GB" dirty="0" err="1">
                <a:latin typeface="Courier"/>
              </a:rPr>
              <a:t>SI_seasonal_model</a:t>
            </a:r>
            <a:r>
              <a:rPr lang="en-GB" dirty="0">
                <a:latin typeface="Courier"/>
              </a:rPr>
              <a:t> &lt;-</a:t>
            </a:r>
            <a:r>
              <a:rPr lang="en-GB" dirty="0">
                <a:solidFill>
                  <a:srgbClr val="4070A0"/>
                </a:solidFill>
                <a:latin typeface="Courier"/>
              </a:rPr>
              <a:t> </a:t>
            </a:r>
            <a:r>
              <a:rPr lang="en-GB" b="1" dirty="0">
                <a:solidFill>
                  <a:srgbClr val="007020"/>
                </a:solidFill>
                <a:latin typeface="Courier"/>
              </a:rPr>
              <a:t>function</a:t>
            </a:r>
            <a:r>
              <a:rPr lang="en-GB" dirty="0">
                <a:latin typeface="Courier"/>
              </a:rPr>
              <a:t>(t, state, parms) {</a:t>
            </a:r>
            <a:br>
              <a:rPr lang="en-GB" dirty="0"/>
            </a:br>
            <a:r>
              <a:rPr lang="en-GB" dirty="0">
                <a:latin typeface="Courier"/>
              </a:rPr>
              <a:t>  </a:t>
            </a:r>
            <a:r>
              <a:rPr lang="en-GB" i="1" dirty="0">
                <a:solidFill>
                  <a:srgbClr val="60A0B0"/>
                </a:solidFill>
                <a:latin typeface="Courier"/>
              </a:rPr>
              <a:t># Get variables</a:t>
            </a:r>
            <a:br>
              <a:rPr lang="en-GB" dirty="0"/>
            </a:br>
            <a:r>
              <a:rPr lang="en-GB" dirty="0">
                <a:latin typeface="Courier"/>
              </a:rPr>
              <a:t>  S &lt;-</a:t>
            </a:r>
            <a:r>
              <a:rPr lang="en-GB" dirty="0">
                <a:solidFill>
                  <a:srgbClr val="4070A0"/>
                </a:solidFill>
                <a:latin typeface="Courier"/>
              </a:rPr>
              <a:t> </a:t>
            </a:r>
            <a:r>
              <a:rPr lang="en-GB" dirty="0">
                <a:latin typeface="Courier"/>
              </a:rPr>
              <a:t>state[</a:t>
            </a:r>
            <a:r>
              <a:rPr lang="en-GB" dirty="0">
                <a:solidFill>
                  <a:srgbClr val="4070A0"/>
                </a:solidFill>
                <a:latin typeface="Courier"/>
              </a:rPr>
              <a:t>"S"</a:t>
            </a:r>
            <a:r>
              <a:rPr lang="en-GB" dirty="0">
                <a:latin typeface="Courier"/>
              </a:rPr>
              <a:t>]</a:t>
            </a:r>
            <a:br>
              <a:rPr lang="en-GB" dirty="0"/>
            </a:br>
            <a:r>
              <a:rPr lang="en-GB" dirty="0">
                <a:latin typeface="Courier"/>
              </a:rPr>
              <a:t>  I &lt;-</a:t>
            </a:r>
            <a:r>
              <a:rPr lang="en-GB" dirty="0">
                <a:solidFill>
                  <a:srgbClr val="4070A0"/>
                </a:solidFill>
                <a:latin typeface="Courier"/>
              </a:rPr>
              <a:t> </a:t>
            </a:r>
            <a:r>
              <a:rPr lang="en-GB" dirty="0">
                <a:latin typeface="Courier"/>
              </a:rPr>
              <a:t>state[</a:t>
            </a:r>
            <a:r>
              <a:rPr lang="en-GB" dirty="0">
                <a:solidFill>
                  <a:srgbClr val="4070A0"/>
                </a:solidFill>
                <a:latin typeface="Courier"/>
              </a:rPr>
              <a:t>"I"</a:t>
            </a:r>
            <a:r>
              <a:rPr lang="en-GB" dirty="0">
                <a:latin typeface="Courier"/>
              </a:rPr>
              <a:t>]</a:t>
            </a:r>
            <a:br>
              <a:rPr lang="en-GB" dirty="0"/>
            </a:br>
            <a:r>
              <a:rPr lang="en-GB" dirty="0">
                <a:latin typeface="Courier"/>
              </a:rPr>
              <a:t>  N &lt;-</a:t>
            </a:r>
            <a:r>
              <a:rPr lang="en-GB" dirty="0">
                <a:solidFill>
                  <a:srgbClr val="4070A0"/>
                </a:solidFill>
                <a:latin typeface="Courier"/>
              </a:rPr>
              <a:t> </a:t>
            </a:r>
            <a:r>
              <a:rPr lang="en-GB" dirty="0">
                <a:latin typeface="Courier"/>
              </a:rPr>
              <a:t>S </a:t>
            </a:r>
            <a:r>
              <a:rPr lang="en-GB" dirty="0">
                <a:solidFill>
                  <a:srgbClr val="666666"/>
                </a:solidFill>
                <a:latin typeface="Courier"/>
              </a:rPr>
              <a:t>+</a:t>
            </a:r>
            <a:r>
              <a:rPr lang="en-GB" dirty="0">
                <a:solidFill>
                  <a:srgbClr val="4070A0"/>
                </a:solidFill>
                <a:latin typeface="Courier"/>
              </a:rPr>
              <a:t> </a:t>
            </a:r>
            <a:r>
              <a:rPr lang="en-GB" dirty="0">
                <a:latin typeface="Courier"/>
              </a:rPr>
              <a:t>I</a:t>
            </a:r>
            <a:br>
              <a:rPr lang="en-GB" dirty="0"/>
            </a:br>
            <a:r>
              <a:rPr lang="en-GB" dirty="0">
                <a:latin typeface="Courier"/>
              </a:rPr>
              <a:t>  </a:t>
            </a:r>
            <a:r>
              <a:rPr lang="en-GB" i="1" dirty="0">
                <a:solidFill>
                  <a:srgbClr val="60A0B0"/>
                </a:solidFill>
                <a:latin typeface="Courier"/>
              </a:rPr>
              <a:t># Get parameters</a:t>
            </a:r>
            <a:br>
              <a:rPr lang="en-GB" dirty="0"/>
            </a:br>
            <a:r>
              <a:rPr lang="en-GB" dirty="0">
                <a:latin typeface="Courier"/>
              </a:rPr>
              <a:t>  </a:t>
            </a:r>
            <a:r>
              <a:rPr lang="en-GB" dirty="0" err="1">
                <a:latin typeface="Courier"/>
              </a:rPr>
              <a:t>beta_max</a:t>
            </a:r>
            <a:r>
              <a:rPr lang="en-GB" dirty="0">
                <a:latin typeface="Courier"/>
              </a:rPr>
              <a:t> &lt;-</a:t>
            </a:r>
            <a:r>
              <a:rPr lang="en-GB" dirty="0">
                <a:solidFill>
                  <a:srgbClr val="4070A0"/>
                </a:solidFill>
                <a:latin typeface="Courier"/>
              </a:rPr>
              <a:t> </a:t>
            </a:r>
            <a:r>
              <a:rPr lang="en-GB" dirty="0">
                <a:latin typeface="Courier"/>
              </a:rPr>
              <a:t>parms[</a:t>
            </a:r>
            <a:r>
              <a:rPr lang="en-GB" dirty="0">
                <a:solidFill>
                  <a:srgbClr val="4070A0"/>
                </a:solidFill>
                <a:latin typeface="Courier"/>
              </a:rPr>
              <a:t>"</a:t>
            </a:r>
            <a:r>
              <a:rPr lang="en-GB" dirty="0" err="1">
                <a:solidFill>
                  <a:srgbClr val="4070A0"/>
                </a:solidFill>
                <a:latin typeface="Courier"/>
              </a:rPr>
              <a:t>beta_max</a:t>
            </a:r>
            <a:r>
              <a:rPr lang="en-GB" dirty="0">
                <a:solidFill>
                  <a:srgbClr val="4070A0"/>
                </a:solidFill>
                <a:latin typeface="Courier"/>
              </a:rPr>
              <a:t>"</a:t>
            </a:r>
            <a:r>
              <a:rPr lang="en-GB" dirty="0">
                <a:latin typeface="Courier"/>
              </a:rPr>
              <a:t>]</a:t>
            </a:r>
            <a:br>
              <a:rPr lang="en-GB" dirty="0"/>
            </a:br>
            <a:r>
              <a:rPr lang="en-GB" dirty="0">
                <a:latin typeface="Courier"/>
              </a:rPr>
              <a:t>  period &lt;-</a:t>
            </a:r>
            <a:r>
              <a:rPr lang="en-GB" dirty="0">
                <a:solidFill>
                  <a:srgbClr val="4070A0"/>
                </a:solidFill>
                <a:latin typeface="Courier"/>
              </a:rPr>
              <a:t> </a:t>
            </a:r>
            <a:r>
              <a:rPr lang="en-GB" dirty="0">
                <a:latin typeface="Courier"/>
              </a:rPr>
              <a:t>parms[</a:t>
            </a:r>
            <a:r>
              <a:rPr lang="en-GB" dirty="0">
                <a:solidFill>
                  <a:srgbClr val="4070A0"/>
                </a:solidFill>
                <a:latin typeface="Courier"/>
              </a:rPr>
              <a:t>"period"</a:t>
            </a:r>
            <a:r>
              <a:rPr lang="en-GB" dirty="0">
                <a:latin typeface="Courier"/>
              </a:rPr>
              <a:t>]</a:t>
            </a:r>
            <a:br>
              <a:rPr lang="en-GB" dirty="0"/>
            </a:br>
            <a:r>
              <a:rPr lang="en-GB" dirty="0">
                <a:latin typeface="Courier"/>
              </a:rPr>
              <a:t>  beta &lt;-</a:t>
            </a:r>
            <a:r>
              <a:rPr lang="en-GB" dirty="0">
                <a:solidFill>
                  <a:srgbClr val="4070A0"/>
                </a:solidFill>
                <a:latin typeface="Courier"/>
              </a:rPr>
              <a:t> </a:t>
            </a:r>
            <a:r>
              <a:rPr lang="en-GB" dirty="0" err="1">
                <a:latin typeface="Courier"/>
              </a:rPr>
              <a:t>beta_max</a:t>
            </a:r>
            <a:r>
              <a:rPr lang="en-GB" dirty="0">
                <a:latin typeface="Courier"/>
              </a:rPr>
              <a:t> </a:t>
            </a:r>
            <a:r>
              <a:rPr lang="en-GB" dirty="0">
                <a:solidFill>
                  <a:srgbClr val="666666"/>
                </a:solidFill>
                <a:latin typeface="Courier"/>
              </a:rPr>
              <a:t>/</a:t>
            </a:r>
            <a:r>
              <a:rPr lang="en-GB" dirty="0">
                <a:solidFill>
                  <a:srgbClr val="4070A0"/>
                </a:solidFill>
                <a:latin typeface="Courier"/>
              </a:rPr>
              <a:t> </a:t>
            </a:r>
            <a:r>
              <a:rPr lang="en-GB" dirty="0">
                <a:solidFill>
                  <a:srgbClr val="40A070"/>
                </a:solidFill>
                <a:latin typeface="Courier"/>
              </a:rPr>
              <a:t>2</a:t>
            </a:r>
            <a:r>
              <a:rPr lang="en-GB" dirty="0">
                <a:latin typeface="Courier"/>
              </a:rPr>
              <a:t> </a:t>
            </a:r>
            <a:r>
              <a:rPr lang="en-GB" dirty="0">
                <a:solidFill>
                  <a:srgbClr val="666666"/>
                </a:solidFill>
                <a:latin typeface="Courier"/>
              </a:rPr>
              <a:t>*</a:t>
            </a:r>
            <a:r>
              <a:rPr lang="en-GB" dirty="0">
                <a:solidFill>
                  <a:srgbClr val="4070A0"/>
                </a:solidFill>
                <a:latin typeface="Courier"/>
              </a:rPr>
              <a:t> </a:t>
            </a:r>
            <a:r>
              <a:rPr lang="en-GB" dirty="0">
                <a:latin typeface="Courier"/>
              </a:rPr>
              <a:t>(</a:t>
            </a:r>
            <a:r>
              <a:rPr lang="en-GB" dirty="0">
                <a:solidFill>
                  <a:srgbClr val="40A070"/>
                </a:solidFill>
                <a:latin typeface="Courier"/>
              </a:rPr>
              <a:t>1</a:t>
            </a:r>
            <a:r>
              <a:rPr lang="en-GB" dirty="0">
                <a:latin typeface="Courier"/>
              </a:rPr>
              <a:t> </a:t>
            </a:r>
            <a:r>
              <a:rPr lang="en-GB" dirty="0">
                <a:solidFill>
                  <a:srgbClr val="666666"/>
                </a:solidFill>
                <a:latin typeface="Courier"/>
              </a:rPr>
              <a:t>+</a:t>
            </a:r>
            <a:r>
              <a:rPr lang="en-GB" dirty="0">
                <a:solidFill>
                  <a:srgbClr val="4070A0"/>
                </a:solidFill>
                <a:latin typeface="Courier"/>
              </a:rPr>
              <a:t> </a:t>
            </a:r>
            <a:r>
              <a:rPr lang="en-GB" b="1" dirty="0">
                <a:solidFill>
                  <a:srgbClr val="007020"/>
                </a:solidFill>
                <a:latin typeface="Courier"/>
              </a:rPr>
              <a:t>sin</a:t>
            </a:r>
            <a:r>
              <a:rPr lang="en-GB" dirty="0">
                <a:latin typeface="Courier"/>
              </a:rPr>
              <a:t>(</a:t>
            </a:r>
            <a:r>
              <a:rPr lang="en-GB" dirty="0">
                <a:solidFill>
                  <a:srgbClr val="40A070"/>
                </a:solidFill>
                <a:latin typeface="Courier"/>
              </a:rPr>
              <a:t>2</a:t>
            </a:r>
            <a:r>
              <a:rPr lang="en-GB" dirty="0">
                <a:solidFill>
                  <a:srgbClr val="666666"/>
                </a:solidFill>
                <a:latin typeface="Courier"/>
              </a:rPr>
              <a:t>*</a:t>
            </a:r>
            <a:r>
              <a:rPr lang="en-GB" dirty="0">
                <a:latin typeface="Courier"/>
              </a:rPr>
              <a:t>pi*t </a:t>
            </a:r>
            <a:r>
              <a:rPr lang="en-GB" dirty="0">
                <a:solidFill>
                  <a:srgbClr val="666666"/>
                </a:solidFill>
                <a:latin typeface="Courier"/>
              </a:rPr>
              <a:t>/</a:t>
            </a:r>
            <a:r>
              <a:rPr lang="en-GB" dirty="0">
                <a:solidFill>
                  <a:srgbClr val="4070A0"/>
                </a:solidFill>
                <a:latin typeface="Courier"/>
              </a:rPr>
              <a:t> </a:t>
            </a:r>
            <a:r>
              <a:rPr lang="en-GB" dirty="0">
                <a:latin typeface="Courier"/>
              </a:rPr>
              <a:t>period))</a:t>
            </a:r>
            <a:br>
              <a:rPr lang="en-GB" dirty="0"/>
            </a:br>
            <a:r>
              <a:rPr lang="en-GB" dirty="0">
                <a:latin typeface="Courier"/>
              </a:rPr>
              <a:t>  </a:t>
            </a:r>
            <a:r>
              <a:rPr lang="en-GB" i="1" dirty="0">
                <a:solidFill>
                  <a:srgbClr val="60A0B0"/>
                </a:solidFill>
                <a:latin typeface="Courier"/>
              </a:rPr>
              <a:t># Define differential equations</a:t>
            </a:r>
            <a:br>
              <a:rPr lang="en-GB" dirty="0"/>
            </a:br>
            <a:r>
              <a:rPr lang="en-GB" dirty="0">
                <a:latin typeface="Courier"/>
              </a:rPr>
              <a:t>  </a:t>
            </a:r>
            <a:r>
              <a:rPr lang="en-GB" dirty="0" err="1">
                <a:latin typeface="Courier"/>
              </a:rPr>
              <a:t>dS</a:t>
            </a:r>
            <a:r>
              <a:rPr lang="en-GB" dirty="0">
                <a:latin typeface="Courier"/>
              </a:rPr>
              <a:t> &lt;-</a:t>
            </a:r>
            <a:r>
              <a:rPr lang="en-GB" dirty="0">
                <a:solidFill>
                  <a:srgbClr val="4070A0"/>
                </a:solidFill>
                <a:latin typeface="Courier"/>
              </a:rPr>
              <a:t> </a:t>
            </a:r>
            <a:r>
              <a:rPr lang="en-GB" dirty="0">
                <a:solidFill>
                  <a:srgbClr val="666666"/>
                </a:solidFill>
                <a:latin typeface="Courier"/>
              </a:rPr>
              <a:t>-</a:t>
            </a:r>
            <a:r>
              <a:rPr lang="en-GB" dirty="0">
                <a:latin typeface="Courier"/>
              </a:rPr>
              <a:t>(beta </a:t>
            </a:r>
            <a:r>
              <a:rPr lang="en-GB" dirty="0">
                <a:solidFill>
                  <a:srgbClr val="666666"/>
                </a:solidFill>
                <a:latin typeface="Courier"/>
              </a:rPr>
              <a:t>*</a:t>
            </a:r>
            <a:r>
              <a:rPr lang="en-GB" dirty="0">
                <a:solidFill>
                  <a:srgbClr val="4070A0"/>
                </a:solidFill>
                <a:latin typeface="Courier"/>
              </a:rPr>
              <a:t> </a:t>
            </a:r>
            <a:r>
              <a:rPr lang="en-GB" dirty="0">
                <a:latin typeface="Courier"/>
              </a:rPr>
              <a:t>S </a:t>
            </a:r>
            <a:r>
              <a:rPr lang="en-GB" dirty="0">
                <a:solidFill>
                  <a:srgbClr val="666666"/>
                </a:solidFill>
                <a:latin typeface="Courier"/>
              </a:rPr>
              <a:t>*</a:t>
            </a:r>
            <a:r>
              <a:rPr lang="en-GB" dirty="0">
                <a:solidFill>
                  <a:srgbClr val="4070A0"/>
                </a:solidFill>
                <a:latin typeface="Courier"/>
              </a:rPr>
              <a:t> </a:t>
            </a:r>
            <a:r>
              <a:rPr lang="en-GB" dirty="0">
                <a:latin typeface="Courier"/>
              </a:rPr>
              <a:t>I) </a:t>
            </a:r>
            <a:r>
              <a:rPr lang="en-GB" dirty="0">
                <a:solidFill>
                  <a:srgbClr val="666666"/>
                </a:solidFill>
                <a:latin typeface="Courier"/>
              </a:rPr>
              <a:t>/</a:t>
            </a:r>
            <a:r>
              <a:rPr lang="en-GB" dirty="0">
                <a:solidFill>
                  <a:srgbClr val="4070A0"/>
                </a:solidFill>
                <a:latin typeface="Courier"/>
              </a:rPr>
              <a:t> </a:t>
            </a:r>
            <a:r>
              <a:rPr lang="en-GB" dirty="0">
                <a:latin typeface="Courier"/>
              </a:rPr>
              <a:t>N</a:t>
            </a:r>
            <a:br>
              <a:rPr lang="en-GB" dirty="0"/>
            </a:br>
            <a:r>
              <a:rPr lang="en-GB" dirty="0">
                <a:latin typeface="Courier"/>
              </a:rPr>
              <a:t>  </a:t>
            </a:r>
            <a:r>
              <a:rPr lang="en-GB" dirty="0" err="1">
                <a:latin typeface="Courier"/>
              </a:rPr>
              <a:t>dI</a:t>
            </a:r>
            <a:r>
              <a:rPr lang="en-GB" dirty="0">
                <a:latin typeface="Courier"/>
              </a:rPr>
              <a:t> &lt;-</a:t>
            </a:r>
            <a:r>
              <a:rPr lang="en-GB" dirty="0">
                <a:solidFill>
                  <a:srgbClr val="4070A0"/>
                </a:solidFill>
                <a:latin typeface="Courier"/>
              </a:rPr>
              <a:t> </a:t>
            </a:r>
            <a:r>
              <a:rPr lang="en-GB" dirty="0">
                <a:latin typeface="Courier"/>
              </a:rPr>
              <a:t>(beta </a:t>
            </a:r>
            <a:r>
              <a:rPr lang="en-GB" dirty="0">
                <a:solidFill>
                  <a:srgbClr val="666666"/>
                </a:solidFill>
                <a:latin typeface="Courier"/>
              </a:rPr>
              <a:t>*</a:t>
            </a:r>
            <a:r>
              <a:rPr lang="en-GB" dirty="0">
                <a:solidFill>
                  <a:srgbClr val="4070A0"/>
                </a:solidFill>
                <a:latin typeface="Courier"/>
              </a:rPr>
              <a:t> </a:t>
            </a:r>
            <a:r>
              <a:rPr lang="en-GB" dirty="0">
                <a:latin typeface="Courier"/>
              </a:rPr>
              <a:t>S </a:t>
            </a:r>
            <a:r>
              <a:rPr lang="en-GB" dirty="0">
                <a:solidFill>
                  <a:srgbClr val="666666"/>
                </a:solidFill>
                <a:latin typeface="Courier"/>
              </a:rPr>
              <a:t>*</a:t>
            </a:r>
            <a:r>
              <a:rPr lang="en-GB" dirty="0">
                <a:solidFill>
                  <a:srgbClr val="4070A0"/>
                </a:solidFill>
                <a:latin typeface="Courier"/>
              </a:rPr>
              <a:t> </a:t>
            </a:r>
            <a:r>
              <a:rPr lang="en-GB" dirty="0">
                <a:latin typeface="Courier"/>
              </a:rPr>
              <a:t>I) </a:t>
            </a:r>
            <a:r>
              <a:rPr lang="en-GB" dirty="0">
                <a:solidFill>
                  <a:srgbClr val="666666"/>
                </a:solidFill>
                <a:latin typeface="Courier"/>
              </a:rPr>
              <a:t>/</a:t>
            </a:r>
            <a:r>
              <a:rPr lang="en-GB" dirty="0">
                <a:solidFill>
                  <a:srgbClr val="4070A0"/>
                </a:solidFill>
                <a:latin typeface="Courier"/>
              </a:rPr>
              <a:t> </a:t>
            </a:r>
            <a:r>
              <a:rPr lang="en-GB" dirty="0">
                <a:latin typeface="Courier"/>
              </a:rPr>
              <a:t>N</a:t>
            </a:r>
            <a:br>
              <a:rPr lang="en-GB" dirty="0"/>
            </a:br>
            <a:r>
              <a:rPr lang="en-GB" dirty="0">
                <a:latin typeface="Courier"/>
              </a:rPr>
              <a:t>  res &lt;-</a:t>
            </a:r>
            <a:r>
              <a:rPr lang="en-GB" dirty="0">
                <a:solidFill>
                  <a:srgbClr val="4070A0"/>
                </a:solidFill>
                <a:latin typeface="Courier"/>
              </a:rPr>
              <a:t> </a:t>
            </a:r>
            <a:r>
              <a:rPr lang="en-GB" b="1" dirty="0">
                <a:solidFill>
                  <a:srgbClr val="007020"/>
                </a:solidFill>
                <a:latin typeface="Courier"/>
              </a:rPr>
              <a:t>list</a:t>
            </a:r>
            <a:r>
              <a:rPr lang="en-GB" dirty="0">
                <a:latin typeface="Courier"/>
              </a:rPr>
              <a:t>(</a:t>
            </a:r>
            <a:r>
              <a:rPr lang="en-GB" b="1" dirty="0">
                <a:solidFill>
                  <a:srgbClr val="007020"/>
                </a:solidFill>
                <a:latin typeface="Courier"/>
              </a:rPr>
              <a:t>c</a:t>
            </a:r>
            <a:r>
              <a:rPr lang="en-GB" dirty="0">
                <a:latin typeface="Courier"/>
              </a:rPr>
              <a:t>(</a:t>
            </a:r>
            <a:r>
              <a:rPr lang="en-GB" dirty="0" err="1">
                <a:latin typeface="Courier"/>
              </a:rPr>
              <a:t>dS</a:t>
            </a:r>
            <a:r>
              <a:rPr lang="en-GB" dirty="0">
                <a:latin typeface="Courier"/>
              </a:rPr>
              <a:t>, </a:t>
            </a:r>
            <a:r>
              <a:rPr lang="en-GB" dirty="0" err="1">
                <a:latin typeface="Courier"/>
              </a:rPr>
              <a:t>dI</a:t>
            </a:r>
            <a:r>
              <a:rPr lang="en-GB" dirty="0">
                <a:latin typeface="Courier"/>
              </a:rPr>
              <a:t>))</a:t>
            </a:r>
            <a:br>
              <a:rPr lang="en-GB" dirty="0"/>
            </a:br>
            <a:r>
              <a:rPr lang="en-GB" dirty="0">
                <a:latin typeface="Courier"/>
              </a:rPr>
              <a:t>  </a:t>
            </a:r>
            <a:r>
              <a:rPr lang="en-GB" b="1" dirty="0">
                <a:solidFill>
                  <a:srgbClr val="007020"/>
                </a:solidFill>
                <a:latin typeface="Courier"/>
              </a:rPr>
              <a:t>return</a:t>
            </a:r>
            <a:r>
              <a:rPr lang="en-GB" dirty="0">
                <a:latin typeface="Courier"/>
              </a:rPr>
              <a:t>(res)</a:t>
            </a:r>
            <a:br>
              <a:rPr lang="en-GB" dirty="0"/>
            </a:br>
            <a:r>
              <a:rPr lang="en-GB" dirty="0">
                <a:latin typeface="Courier"/>
              </a:rPr>
              <a:t>}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B89C3A7-4345-EBC9-1C0C-F1FD34F8F9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E6475D-BDED-4D62-A64C-203EC56ADB6A}" type="slidenum">
              <a:rPr lang="en-GB" smtClean="0"/>
              <a:t>73</a:t>
            </a:fld>
            <a:endParaRPr lang="en-GB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726A81D-3785-82EE-B243-4D466D51EF17}"/>
              </a:ext>
            </a:extLst>
          </p:cNvPr>
          <p:cNvSpPr txBox="1">
            <a:spLocks/>
          </p:cNvSpPr>
          <p:nvPr/>
        </p:nvSpPr>
        <p:spPr>
          <a:xfrm>
            <a:off x="609600" y="1363238"/>
            <a:ext cx="8229600" cy="4821382"/>
          </a:xfrm>
          <a:prstGeom prst="rect">
            <a:avLst/>
          </a:prstGeom>
        </p:spPr>
        <p:txBody>
          <a:bodyPr/>
          <a:lstStyle>
            <a:lvl1pPr marL="0" indent="0" algn="l" defTabSz="342991" rtl="0" eaLnBrk="1" latinLnBrk="0" hangingPunct="1">
              <a:spcBef>
                <a:spcPct val="20000"/>
              </a:spcBef>
              <a:buFont typeface="Arial"/>
              <a:buNone/>
              <a:defRPr sz="1800" b="0" i="0" kern="1200" baseline="0">
                <a:solidFill>
                  <a:schemeClr val="tx1"/>
                </a:solidFill>
                <a:latin typeface="open sans" charset="0"/>
                <a:ea typeface="+mn-ea"/>
                <a:cs typeface="+mn-cs"/>
              </a:defRPr>
            </a:lvl1pPr>
            <a:lvl2pPr marL="557361" indent="-214370" algn="l" defTabSz="342991" rtl="0" eaLnBrk="1" latinLnBrk="0" hangingPunct="1">
              <a:spcBef>
                <a:spcPct val="20000"/>
              </a:spcBef>
              <a:buFont typeface="Arial"/>
              <a:buChar char="–"/>
              <a:defRPr sz="21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479" indent="-171496" algn="l" defTabSz="342991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470" indent="-171496" algn="l" defTabSz="342991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461" indent="-171496" algn="l" defTabSz="342991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6453" indent="-171496" algn="l" defTabSz="342991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444" indent="-171496" algn="l" defTabSz="342991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436" indent="-171496" algn="l" defTabSz="342991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427" indent="-171496" algn="l" defTabSz="342991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8000"/>
            <a:r>
              <a:rPr lang="en-GB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Time-dependent parameters can be brought directly into the ODE function.</a:t>
            </a:r>
          </a:p>
        </p:txBody>
      </p:sp>
    </p:spTree>
    <p:extLst>
      <p:ext uri="{BB962C8B-B14F-4D97-AF65-F5344CB8AC3E}">
        <p14:creationId xmlns:p14="http://schemas.microsoft.com/office/powerpoint/2010/main" val="137049598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E75FAB-8791-4A52-723C-453BC5AA7E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7E9915-11C6-0BAE-FDD9-63F81813DB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400" dirty="0"/>
              <a:t>Using ‘events’ in </a:t>
            </a:r>
            <a:r>
              <a:rPr lang="en-GB" sz="2400" dirty="0" err="1"/>
              <a:t>deSolve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64534F1-F443-A34E-293C-E77F58EC8EF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200" y="1477818"/>
            <a:ext cx="8229600" cy="4821382"/>
          </a:xfrm>
        </p:spPr>
        <p:txBody>
          <a:bodyPr/>
          <a:lstStyle/>
          <a:p>
            <a:pPr lvl="1"/>
            <a:r>
              <a:rPr sz="2400" dirty="0" err="1"/>
              <a:t>deSolve</a:t>
            </a:r>
            <a:r>
              <a:rPr sz="2400" dirty="0"/>
              <a:t> has the capability to include ‘events’</a:t>
            </a:r>
          </a:p>
          <a:p>
            <a:pPr lvl="1"/>
            <a:r>
              <a:rPr sz="2400" dirty="0"/>
              <a:t>This can be used when you want to change the value of a state variable based on some condition</a:t>
            </a:r>
          </a:p>
          <a:p>
            <a:pPr lvl="1"/>
            <a:r>
              <a:rPr sz="2400" dirty="0"/>
              <a:t>Events can be specified as a </a:t>
            </a:r>
            <a:r>
              <a:rPr sz="2400" dirty="0" err="1"/>
              <a:t>data.frame</a:t>
            </a:r>
            <a:r>
              <a:rPr sz="2400" dirty="0"/>
              <a:t>, or in a function.</a:t>
            </a:r>
          </a:p>
          <a:p>
            <a:pPr lvl="1"/>
            <a:r>
              <a:rPr sz="2400" dirty="0"/>
              <a:t>Events can also be triggered by a root function.</a:t>
            </a:r>
          </a:p>
          <a:p>
            <a:pPr lvl="2"/>
            <a:r>
              <a:rPr sz="2000" dirty="0"/>
              <a:t>use a </a:t>
            </a:r>
            <a:r>
              <a:rPr sz="2000" dirty="0" err="1"/>
              <a:t>data.frame</a:t>
            </a:r>
            <a:r>
              <a:rPr sz="2000" dirty="0"/>
              <a:t> to specify times at which events occur</a:t>
            </a:r>
          </a:p>
          <a:p>
            <a:pPr lvl="2"/>
            <a:r>
              <a:rPr sz="2000" dirty="0"/>
              <a:t>use root function to trigger an event based on some condition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F013C5B-F90A-814D-BAB8-9766447034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E6475D-BDED-4D62-A64C-203EC56ADB6A}" type="slidenum">
              <a:rPr lang="en-GB" smtClean="0"/>
              <a:t>74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5188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20A04B-3387-7A55-BE0F-A4D681C56F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322B97-62AC-D5DE-75DA-CEE1E5673D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400" dirty="0"/>
              <a:t>Using ‘events’ in </a:t>
            </a:r>
            <a:r>
              <a:rPr lang="en-GB" sz="2400" dirty="0" err="1"/>
              <a:t>deSolve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2A23A693-0F0F-968F-2F05-FF5E9082D97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9600" y="1630218"/>
                <a:ext cx="8229600" cy="4821382"/>
              </a:xfrm>
              <a:prstGeom prst="rect">
                <a:avLst/>
              </a:prstGeom>
            </p:spPr>
            <p:txBody>
              <a:bodyPr/>
              <a:lstStyle>
                <a:lvl1pPr marL="0" indent="0" algn="l" defTabSz="342991" rtl="0" eaLnBrk="1" latinLnBrk="0" hangingPunct="1">
                  <a:spcBef>
                    <a:spcPct val="20000"/>
                  </a:spcBef>
                  <a:buFont typeface="Arial"/>
                  <a:buNone/>
                  <a:defRPr sz="1800" b="0" i="0" kern="1200" baseline="0">
                    <a:solidFill>
                      <a:schemeClr val="tx1"/>
                    </a:solidFill>
                    <a:latin typeface="open sans" charset="0"/>
                    <a:ea typeface="+mn-ea"/>
                    <a:cs typeface="+mn-cs"/>
                  </a:defRPr>
                </a:lvl1pPr>
                <a:lvl2pPr marL="557361" indent="-214370" algn="l" defTabSz="342991" rtl="0" eaLnBrk="1" latinLnBrk="0" hangingPunct="1">
                  <a:spcBef>
                    <a:spcPct val="20000"/>
                  </a:spcBef>
                  <a:buFont typeface="Arial"/>
                  <a:buChar char="–"/>
                  <a:defRPr sz="210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479" indent="-171496" algn="l" defTabSz="342991" rtl="0" eaLnBrk="1" latinLnBrk="0" hangingPunct="1">
                  <a:spcBef>
                    <a:spcPct val="200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470" indent="-171496" algn="l" defTabSz="342991" rtl="0" eaLnBrk="1" latinLnBrk="0" hangingPunct="1">
                  <a:spcBef>
                    <a:spcPct val="20000"/>
                  </a:spcBef>
                  <a:buFont typeface="Arial"/>
                  <a:buChar char="–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461" indent="-171496" algn="l" defTabSz="342991" rtl="0" eaLnBrk="1" latinLnBrk="0" hangingPunct="1">
                  <a:spcBef>
                    <a:spcPct val="20000"/>
                  </a:spcBef>
                  <a:buFont typeface="Arial"/>
                  <a:buChar char="»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6453" indent="-171496" algn="l" defTabSz="342991" rtl="0" eaLnBrk="1" latinLnBrk="0" hangingPunct="1">
                  <a:spcBef>
                    <a:spcPct val="20000"/>
                  </a:spcBef>
                  <a:buFont typeface="Arial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9444" indent="-171496" algn="l" defTabSz="342991" rtl="0" eaLnBrk="1" latinLnBrk="0" hangingPunct="1">
                  <a:spcBef>
                    <a:spcPct val="20000"/>
                  </a:spcBef>
                  <a:buFont typeface="Arial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2436" indent="-171496" algn="l" defTabSz="342991" rtl="0" eaLnBrk="1" latinLnBrk="0" hangingPunct="1">
                  <a:spcBef>
                    <a:spcPct val="20000"/>
                  </a:spcBef>
                  <a:buFont typeface="Arial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5427" indent="-171496" algn="l" defTabSz="342991" rtl="0" eaLnBrk="1" latinLnBrk="0" hangingPunct="1">
                  <a:spcBef>
                    <a:spcPct val="20000"/>
                  </a:spcBef>
                  <a:buFont typeface="Arial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1"/>
                <a:r>
                  <a:rPr lang="en-GB" sz="2400" dirty="0"/>
                  <a:t>Let’s look at an example of using a root function</a:t>
                </a:r>
              </a:p>
              <a:p>
                <a:pPr lvl="1"/>
                <a:r>
                  <a:rPr lang="en-GB" sz="2400" dirty="0"/>
                  <a:t>We want to predict infection in a livestock population</a:t>
                </a:r>
              </a:p>
              <a:p>
                <a:pPr lvl="2"/>
                <a:r>
                  <a:rPr lang="en-GB" sz="2000" dirty="0"/>
                  <a:t>managed births, i.e. birth rate is a function of some target farm size </a:t>
                </a:r>
                <a14:m>
                  <m:oMath xmlns:m="http://schemas.openxmlformats.org/officeDocument/2006/math">
                    <m:r>
                      <a:rPr lang="en-GB" sz="200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endParaRPr lang="en-GB" sz="2000" dirty="0"/>
              </a:p>
              <a:p>
                <a:pPr lvl="2"/>
                <a:r>
                  <a:rPr lang="en-GB" sz="2000" dirty="0"/>
                  <a:t>assume that death occurs at longer time scale than infection, so we don’t </a:t>
                </a:r>
                <a:r>
                  <a:rPr lang="en-GB" sz="2000" dirty="0" err="1"/>
                  <a:t>inc</a:t>
                </a:r>
                <a:r>
                  <a:rPr lang="en-GB" sz="2000" dirty="0"/>
                  <a:t>l</a:t>
                </a:r>
                <a:r>
                  <a:rPr lang="en-GB" sz="2000" dirty="0" err="1"/>
                  <a:t>ude</a:t>
                </a:r>
                <a:r>
                  <a:rPr lang="en-GB" sz="2000" dirty="0"/>
                  <a:t> it</a:t>
                </a:r>
              </a:p>
              <a:p>
                <a:pPr lvl="2"/>
                <a:endParaRPr lang="en-GB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ar-AE" sz="240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f>
                              <m:fPr>
                                <m:ctrlPr>
                                  <a:rPr lang="ar-AE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m:rPr>
                                    <m:nor/>
                                  </m:rPr>
                                  <a:rPr lang="en-GB" sz="2400"/>
                                  <m:t>d</m:t>
                                </m:r>
                                <m:r>
                                  <a:rPr lang="en-GB" sz="240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num>
                              <m:den>
                                <m:r>
                                  <m:rPr>
                                    <m:nor/>
                                  </m:rPr>
                                  <a:rPr lang="en-GB" sz="2400"/>
                                  <m:t>d</m:t>
                                </m:r>
                                <m:r>
                                  <a:rPr lang="en-GB" sz="240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den>
                            </m:f>
                          </m:e>
                          <m:e>
                            <m:r>
                              <a:rPr lang="ar-AE" sz="240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ar-AE" sz="2400">
                                <a:latin typeface="Cambria Math" panose="02040503050406030204" pitchFamily="18" charset="0"/>
                              </a:rPr>
                              <m:t>𝑏𝑁</m:t>
                            </m:r>
                            <m:r>
                              <a:rPr lang="ar-AE" sz="240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ar-AE" sz="2400">
                                <a:latin typeface="Cambria Math" panose="02040503050406030204" pitchFamily="18" charset="0"/>
                              </a:rPr>
                              <m:t>𝐾</m:t>
                            </m:r>
                            <m:r>
                              <a:rPr lang="ar-AE" sz="240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ar-AE" sz="2400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ar-AE" sz="2400">
                                <a:latin typeface="Cambria Math" panose="02040503050406030204" pitchFamily="18" charset="0"/>
                              </a:rPr>
                              <m:t>)/</m:t>
                            </m:r>
                            <m:r>
                              <a:rPr lang="ar-AE" sz="2400">
                                <a:latin typeface="Cambria Math" panose="02040503050406030204" pitchFamily="18" charset="0"/>
                              </a:rPr>
                              <m:t>𝐾</m:t>
                            </m:r>
                            <m:r>
                              <a:rPr lang="ar-AE" sz="240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ar-AE" sz="2400">
                                <a:latin typeface="Cambria Math" panose="02040503050406030204" pitchFamily="18" charset="0"/>
                              </a:rPr>
                              <m:t>𝛽</m:t>
                            </m:r>
                            <m:r>
                              <a:rPr lang="ar-AE" sz="2400">
                                <a:latin typeface="Cambria Math" panose="02040503050406030204" pitchFamily="18" charset="0"/>
                              </a:rPr>
                              <m:t>𝑆𝐼</m:t>
                            </m:r>
                            <m:r>
                              <a:rPr lang="ar-AE" sz="2400">
                                <a:latin typeface="Cambria Math" panose="02040503050406030204" pitchFamily="18" charset="0"/>
                              </a:rPr>
                              <m:t>/</m:t>
                            </m:r>
                            <m:r>
                              <a:rPr lang="ar-AE" sz="240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</m:mr>
                        <m:mr>
                          <m:e>
                            <m:f>
                              <m:fPr>
                                <m:ctrlPr>
                                  <a:rPr lang="ar-AE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m:rPr>
                                    <m:nor/>
                                  </m:rPr>
                                  <a:rPr lang="en-GB" sz="2400"/>
                                  <m:t>d</m:t>
                                </m:r>
                                <m:r>
                                  <a:rPr lang="en-GB" sz="2400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num>
                              <m:den>
                                <m:r>
                                  <m:rPr>
                                    <m:nor/>
                                  </m:rPr>
                                  <a:rPr lang="en-GB" sz="2400"/>
                                  <m:t>d</m:t>
                                </m:r>
                                <m:r>
                                  <a:rPr lang="en-GB" sz="240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den>
                            </m:f>
                          </m:e>
                          <m:e>
                            <m:r>
                              <a:rPr lang="ar-AE" sz="240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ar-AE" sz="2400">
                                <a:latin typeface="Cambria Math" panose="02040503050406030204" pitchFamily="18" charset="0"/>
                              </a:rPr>
                              <m:t>𝛽</m:t>
                            </m:r>
                            <m:r>
                              <a:rPr lang="ar-AE" sz="2400">
                                <a:latin typeface="Cambria Math" panose="02040503050406030204" pitchFamily="18" charset="0"/>
                              </a:rPr>
                              <m:t>𝑆𝐼</m:t>
                            </m:r>
                            <m:r>
                              <a:rPr lang="ar-AE" sz="2400">
                                <a:latin typeface="Cambria Math" panose="02040503050406030204" pitchFamily="18" charset="0"/>
                              </a:rPr>
                              <m:t>/</m:t>
                            </m:r>
                            <m:r>
                              <a:rPr lang="ar-AE" sz="240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</m:mr>
                      </m:m>
                    </m:oMath>
                  </m:oMathPara>
                </a14:m>
                <a:endParaRPr lang="ar-AE" sz="2400" dirty="0"/>
              </a:p>
              <a:p>
                <a:endParaRPr lang="ar-AE" sz="2400" dirty="0"/>
              </a:p>
              <a:p>
                <a:r>
                  <a:rPr lang="en-GB" sz="2400" dirty="0"/>
                  <a:t>where </a:t>
                </a:r>
                <a14:m>
                  <m:oMath xmlns:m="http://schemas.openxmlformats.org/officeDocument/2006/math">
                    <m:r>
                      <a:rPr lang="en-GB" sz="240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GB" sz="240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240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GB" sz="2400"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sz="240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GB" sz="2400" dirty="0"/>
                  <a:t>.</a:t>
                </a:r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4B580B11-FE8A-2345-957F-B1306628B5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1630218"/>
                <a:ext cx="8229600" cy="4821382"/>
              </a:xfrm>
              <a:prstGeom prst="rect">
                <a:avLst/>
              </a:prstGeom>
              <a:blipFill>
                <a:blip r:embed="rId2"/>
                <a:stretch>
                  <a:fillRect l="-1235" t="-7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0720C55-3455-4A92-FEA5-2F20BFD778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E6475D-BDED-4D62-A64C-203EC56ADB6A}" type="slidenum">
              <a:rPr lang="en-GB" smtClean="0"/>
              <a:t>75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2225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4983BC-C929-E9F1-BD72-6AF17A8887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2262B0-5B05-7DBD-2480-FFF6377FE8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400" dirty="0"/>
              <a:t>Using ‘events’ in </a:t>
            </a:r>
            <a:r>
              <a:rPr lang="en-GB" sz="2400" dirty="0" err="1"/>
              <a:t>deSolve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F62B64B-6114-FE9B-7114-A6E1EF56BB6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200" y="1477818"/>
            <a:ext cx="8229600" cy="4821382"/>
          </a:xfrm>
        </p:spPr>
        <p:txBody>
          <a:bodyPr/>
          <a:lstStyle/>
          <a:p>
            <a:pPr marL="0" lvl="0" indent="0">
              <a:buNone/>
            </a:pPr>
            <a:r>
              <a:rPr sz="2000" dirty="0"/>
              <a:t>We have our model function,</a:t>
            </a:r>
            <a:endParaRPr lang="en-GB" sz="2000" dirty="0"/>
          </a:p>
          <a:p>
            <a:pPr marL="0" lvl="0" indent="0">
              <a:buNone/>
            </a:pPr>
            <a:endParaRPr sz="2000" dirty="0"/>
          </a:p>
          <a:p>
            <a:pPr marL="1270000" lvl="0" indent="0">
              <a:buNone/>
            </a:pPr>
            <a:r>
              <a:rPr sz="1800" dirty="0" err="1">
                <a:latin typeface="Courier"/>
              </a:rPr>
              <a:t>SI_open_model</a:t>
            </a:r>
            <a:r>
              <a:rPr sz="1800" dirty="0">
                <a:latin typeface="Courier"/>
              </a:rPr>
              <a:t> &lt;-</a:t>
            </a:r>
            <a:r>
              <a:rPr sz="1800" dirty="0">
                <a:solidFill>
                  <a:srgbClr val="4070A0"/>
                </a:solidFill>
                <a:latin typeface="Courier"/>
              </a:rPr>
              <a:t> </a:t>
            </a:r>
            <a:r>
              <a:rPr sz="1800" b="1" dirty="0">
                <a:solidFill>
                  <a:srgbClr val="007020"/>
                </a:solidFill>
                <a:latin typeface="Courier"/>
              </a:rPr>
              <a:t>function</a:t>
            </a:r>
            <a:r>
              <a:rPr sz="1800" dirty="0">
                <a:latin typeface="Courier"/>
              </a:rPr>
              <a:t>(times, state, </a:t>
            </a:r>
            <a:r>
              <a:rPr sz="1800" dirty="0" err="1">
                <a:latin typeface="Courier"/>
              </a:rPr>
              <a:t>parms</a:t>
            </a:r>
            <a:r>
              <a:rPr sz="1800" dirty="0">
                <a:latin typeface="Courier"/>
              </a:rPr>
              <a:t>){</a:t>
            </a:r>
            <a:br>
              <a:rPr dirty="0"/>
            </a:br>
            <a:r>
              <a:rPr sz="1800" dirty="0">
                <a:latin typeface="Courier"/>
              </a:rPr>
              <a:t>  </a:t>
            </a:r>
            <a:r>
              <a:rPr sz="1800" i="1" dirty="0">
                <a:solidFill>
                  <a:srgbClr val="60A0B0"/>
                </a:solidFill>
                <a:latin typeface="Courier"/>
              </a:rPr>
              <a:t>## Define variables</a:t>
            </a:r>
            <a:br>
              <a:rPr dirty="0"/>
            </a:br>
            <a:r>
              <a:rPr sz="1800" dirty="0">
                <a:latin typeface="Courier"/>
              </a:rPr>
              <a:t>  S &lt;-</a:t>
            </a:r>
            <a:r>
              <a:rPr sz="1800" dirty="0">
                <a:solidFill>
                  <a:srgbClr val="4070A0"/>
                </a:solidFill>
                <a:latin typeface="Courier"/>
              </a:rPr>
              <a:t> </a:t>
            </a:r>
            <a:r>
              <a:rPr sz="1800" dirty="0">
                <a:latin typeface="Courier"/>
              </a:rPr>
              <a:t>state[</a:t>
            </a:r>
            <a:r>
              <a:rPr sz="1800" dirty="0">
                <a:solidFill>
                  <a:srgbClr val="4070A0"/>
                </a:solidFill>
                <a:latin typeface="Courier"/>
              </a:rPr>
              <a:t>"S"</a:t>
            </a:r>
            <a:r>
              <a:rPr sz="1800" dirty="0">
                <a:latin typeface="Courier"/>
              </a:rPr>
              <a:t>]</a:t>
            </a:r>
            <a:br>
              <a:rPr dirty="0"/>
            </a:br>
            <a:r>
              <a:rPr sz="1800" dirty="0">
                <a:latin typeface="Courier"/>
              </a:rPr>
              <a:t>  I &lt;-</a:t>
            </a:r>
            <a:r>
              <a:rPr sz="1800" dirty="0">
                <a:solidFill>
                  <a:srgbClr val="4070A0"/>
                </a:solidFill>
                <a:latin typeface="Courier"/>
              </a:rPr>
              <a:t> </a:t>
            </a:r>
            <a:r>
              <a:rPr sz="1800" dirty="0">
                <a:latin typeface="Courier"/>
              </a:rPr>
              <a:t>state[</a:t>
            </a:r>
            <a:r>
              <a:rPr sz="1800" dirty="0">
                <a:solidFill>
                  <a:srgbClr val="4070A0"/>
                </a:solidFill>
                <a:latin typeface="Courier"/>
              </a:rPr>
              <a:t>"I"</a:t>
            </a:r>
            <a:r>
              <a:rPr sz="1800" dirty="0">
                <a:latin typeface="Courier"/>
              </a:rPr>
              <a:t>]</a:t>
            </a:r>
            <a:br>
              <a:rPr dirty="0"/>
            </a:br>
            <a:r>
              <a:rPr sz="1800" dirty="0">
                <a:latin typeface="Courier"/>
              </a:rPr>
              <a:t>  N &lt;-</a:t>
            </a:r>
            <a:r>
              <a:rPr sz="1800" dirty="0">
                <a:solidFill>
                  <a:srgbClr val="4070A0"/>
                </a:solidFill>
                <a:latin typeface="Courier"/>
              </a:rPr>
              <a:t> </a:t>
            </a:r>
            <a:r>
              <a:rPr sz="1800" dirty="0">
                <a:latin typeface="Courier"/>
              </a:rPr>
              <a:t>S </a:t>
            </a:r>
            <a:r>
              <a:rPr sz="1800" dirty="0">
                <a:solidFill>
                  <a:srgbClr val="666666"/>
                </a:solidFill>
                <a:latin typeface="Courier"/>
              </a:rPr>
              <a:t>+</a:t>
            </a:r>
            <a:r>
              <a:rPr sz="1800" dirty="0">
                <a:solidFill>
                  <a:srgbClr val="4070A0"/>
                </a:solidFill>
                <a:latin typeface="Courier"/>
              </a:rPr>
              <a:t> </a:t>
            </a:r>
            <a:r>
              <a:rPr sz="1800" dirty="0">
                <a:latin typeface="Courier"/>
              </a:rPr>
              <a:t>I</a:t>
            </a:r>
            <a:br>
              <a:rPr dirty="0"/>
            </a:br>
            <a:r>
              <a:rPr sz="1800" dirty="0">
                <a:latin typeface="Courier"/>
              </a:rPr>
              <a:t>  </a:t>
            </a:r>
            <a:r>
              <a:rPr sz="1800" i="1" dirty="0">
                <a:solidFill>
                  <a:srgbClr val="60A0B0"/>
                </a:solidFill>
                <a:latin typeface="Courier"/>
              </a:rPr>
              <a:t># Extract parameters</a:t>
            </a:r>
            <a:br>
              <a:rPr dirty="0"/>
            </a:br>
            <a:r>
              <a:rPr sz="1800" dirty="0">
                <a:latin typeface="Courier"/>
              </a:rPr>
              <a:t>  beta &lt;-</a:t>
            </a:r>
            <a:r>
              <a:rPr sz="1800" dirty="0">
                <a:solidFill>
                  <a:srgbClr val="4070A0"/>
                </a:solidFill>
                <a:latin typeface="Courier"/>
              </a:rPr>
              <a:t> </a:t>
            </a:r>
            <a:r>
              <a:rPr sz="1800" dirty="0" err="1">
                <a:latin typeface="Courier"/>
              </a:rPr>
              <a:t>parms</a:t>
            </a:r>
            <a:r>
              <a:rPr sz="1800" dirty="0">
                <a:latin typeface="Courier"/>
              </a:rPr>
              <a:t>[</a:t>
            </a:r>
            <a:r>
              <a:rPr sz="1800" dirty="0">
                <a:solidFill>
                  <a:srgbClr val="4070A0"/>
                </a:solidFill>
                <a:latin typeface="Courier"/>
              </a:rPr>
              <a:t>"beta"</a:t>
            </a:r>
            <a:r>
              <a:rPr sz="1800" dirty="0">
                <a:latin typeface="Courier"/>
              </a:rPr>
              <a:t>]</a:t>
            </a:r>
            <a:br>
              <a:rPr dirty="0"/>
            </a:br>
            <a:r>
              <a:rPr sz="1800" dirty="0">
                <a:latin typeface="Courier"/>
              </a:rPr>
              <a:t>  K &lt;-</a:t>
            </a:r>
            <a:r>
              <a:rPr sz="1800" dirty="0">
                <a:solidFill>
                  <a:srgbClr val="4070A0"/>
                </a:solidFill>
                <a:latin typeface="Courier"/>
              </a:rPr>
              <a:t> </a:t>
            </a:r>
            <a:r>
              <a:rPr sz="1800" dirty="0" err="1">
                <a:latin typeface="Courier"/>
              </a:rPr>
              <a:t>parms</a:t>
            </a:r>
            <a:r>
              <a:rPr sz="1800" dirty="0">
                <a:latin typeface="Courier"/>
              </a:rPr>
              <a:t>[</a:t>
            </a:r>
            <a:r>
              <a:rPr sz="1800" dirty="0">
                <a:solidFill>
                  <a:srgbClr val="4070A0"/>
                </a:solidFill>
                <a:latin typeface="Courier"/>
              </a:rPr>
              <a:t>"K"</a:t>
            </a:r>
            <a:r>
              <a:rPr sz="1800" dirty="0">
                <a:latin typeface="Courier"/>
              </a:rPr>
              <a:t>]</a:t>
            </a:r>
            <a:br>
              <a:rPr dirty="0"/>
            </a:br>
            <a:r>
              <a:rPr sz="1800" dirty="0">
                <a:latin typeface="Courier"/>
              </a:rPr>
              <a:t>  b &lt;-</a:t>
            </a:r>
            <a:r>
              <a:rPr sz="1800" dirty="0">
                <a:solidFill>
                  <a:srgbClr val="4070A0"/>
                </a:solidFill>
                <a:latin typeface="Courier"/>
              </a:rPr>
              <a:t> </a:t>
            </a:r>
            <a:r>
              <a:rPr sz="1800" dirty="0" err="1">
                <a:latin typeface="Courier"/>
              </a:rPr>
              <a:t>parms</a:t>
            </a:r>
            <a:r>
              <a:rPr sz="1800" dirty="0">
                <a:latin typeface="Courier"/>
              </a:rPr>
              <a:t>[</a:t>
            </a:r>
            <a:r>
              <a:rPr sz="1800" dirty="0">
                <a:solidFill>
                  <a:srgbClr val="4070A0"/>
                </a:solidFill>
                <a:latin typeface="Courier"/>
              </a:rPr>
              <a:t>"b"</a:t>
            </a:r>
            <a:r>
              <a:rPr sz="1800" dirty="0">
                <a:latin typeface="Courier"/>
              </a:rPr>
              <a:t>]</a:t>
            </a:r>
            <a:br>
              <a:rPr dirty="0"/>
            </a:br>
            <a:r>
              <a:rPr sz="1800" dirty="0">
                <a:latin typeface="Courier"/>
              </a:rPr>
              <a:t>  </a:t>
            </a:r>
            <a:r>
              <a:rPr sz="1800" i="1" dirty="0">
                <a:solidFill>
                  <a:srgbClr val="60A0B0"/>
                </a:solidFill>
                <a:latin typeface="Courier"/>
              </a:rPr>
              <a:t># Define differential equations</a:t>
            </a:r>
            <a:br>
              <a:rPr dirty="0"/>
            </a:br>
            <a:r>
              <a:rPr sz="1800" dirty="0">
                <a:latin typeface="Courier"/>
              </a:rPr>
              <a:t>  </a:t>
            </a:r>
            <a:r>
              <a:rPr sz="1800" dirty="0" err="1">
                <a:latin typeface="Courier"/>
              </a:rPr>
              <a:t>dS</a:t>
            </a:r>
            <a:r>
              <a:rPr sz="1800" dirty="0">
                <a:latin typeface="Courier"/>
              </a:rPr>
              <a:t> &lt;-</a:t>
            </a:r>
            <a:r>
              <a:rPr sz="1800" dirty="0">
                <a:solidFill>
                  <a:srgbClr val="4070A0"/>
                </a:solidFill>
                <a:latin typeface="Courier"/>
              </a:rPr>
              <a:t> </a:t>
            </a:r>
            <a:r>
              <a:rPr sz="1800" dirty="0">
                <a:latin typeface="Courier"/>
              </a:rPr>
              <a:t>b </a:t>
            </a:r>
            <a:r>
              <a:rPr sz="1800" dirty="0">
                <a:solidFill>
                  <a:srgbClr val="666666"/>
                </a:solidFill>
                <a:latin typeface="Courier"/>
              </a:rPr>
              <a:t>*</a:t>
            </a:r>
            <a:r>
              <a:rPr sz="1800" dirty="0">
                <a:solidFill>
                  <a:srgbClr val="4070A0"/>
                </a:solidFill>
                <a:latin typeface="Courier"/>
              </a:rPr>
              <a:t> </a:t>
            </a:r>
            <a:r>
              <a:rPr sz="1800" dirty="0">
                <a:latin typeface="Courier"/>
              </a:rPr>
              <a:t>N </a:t>
            </a:r>
            <a:r>
              <a:rPr sz="1800" dirty="0">
                <a:solidFill>
                  <a:srgbClr val="666666"/>
                </a:solidFill>
                <a:latin typeface="Courier"/>
              </a:rPr>
              <a:t>*</a:t>
            </a:r>
            <a:r>
              <a:rPr sz="1800" dirty="0">
                <a:solidFill>
                  <a:srgbClr val="4070A0"/>
                </a:solidFill>
                <a:latin typeface="Courier"/>
              </a:rPr>
              <a:t> </a:t>
            </a:r>
            <a:r>
              <a:rPr sz="1800" dirty="0">
                <a:latin typeface="Courier"/>
              </a:rPr>
              <a:t>(K </a:t>
            </a:r>
            <a:r>
              <a:rPr sz="1800" dirty="0">
                <a:solidFill>
                  <a:srgbClr val="666666"/>
                </a:solidFill>
                <a:latin typeface="Courier"/>
              </a:rPr>
              <a:t>-</a:t>
            </a:r>
            <a:r>
              <a:rPr sz="1800" dirty="0">
                <a:solidFill>
                  <a:srgbClr val="4070A0"/>
                </a:solidFill>
                <a:latin typeface="Courier"/>
              </a:rPr>
              <a:t> </a:t>
            </a:r>
            <a:r>
              <a:rPr sz="1800" dirty="0">
                <a:latin typeface="Courier"/>
              </a:rPr>
              <a:t>N) </a:t>
            </a:r>
            <a:r>
              <a:rPr sz="1800" dirty="0">
                <a:solidFill>
                  <a:srgbClr val="666666"/>
                </a:solidFill>
                <a:latin typeface="Courier"/>
              </a:rPr>
              <a:t>/</a:t>
            </a:r>
            <a:r>
              <a:rPr sz="1800" dirty="0">
                <a:solidFill>
                  <a:srgbClr val="4070A0"/>
                </a:solidFill>
                <a:latin typeface="Courier"/>
              </a:rPr>
              <a:t> </a:t>
            </a:r>
            <a:r>
              <a:rPr sz="1800" dirty="0">
                <a:latin typeface="Courier"/>
              </a:rPr>
              <a:t>K </a:t>
            </a:r>
            <a:r>
              <a:rPr sz="1800" dirty="0">
                <a:solidFill>
                  <a:srgbClr val="666666"/>
                </a:solidFill>
                <a:latin typeface="Courier"/>
              </a:rPr>
              <a:t>-</a:t>
            </a:r>
            <a:r>
              <a:rPr sz="1800" dirty="0">
                <a:solidFill>
                  <a:srgbClr val="4070A0"/>
                </a:solidFill>
                <a:latin typeface="Courier"/>
              </a:rPr>
              <a:t> </a:t>
            </a:r>
            <a:r>
              <a:rPr sz="1800" dirty="0">
                <a:latin typeface="Courier"/>
              </a:rPr>
              <a:t>( beta </a:t>
            </a:r>
            <a:r>
              <a:rPr sz="1800" dirty="0">
                <a:solidFill>
                  <a:srgbClr val="666666"/>
                </a:solidFill>
                <a:latin typeface="Courier"/>
              </a:rPr>
              <a:t>*</a:t>
            </a:r>
            <a:r>
              <a:rPr sz="1800" dirty="0">
                <a:solidFill>
                  <a:srgbClr val="4070A0"/>
                </a:solidFill>
                <a:latin typeface="Courier"/>
              </a:rPr>
              <a:t> </a:t>
            </a:r>
            <a:r>
              <a:rPr sz="1800" dirty="0">
                <a:latin typeface="Courier"/>
              </a:rPr>
              <a:t>S </a:t>
            </a:r>
            <a:r>
              <a:rPr sz="1800" dirty="0">
                <a:solidFill>
                  <a:srgbClr val="666666"/>
                </a:solidFill>
                <a:latin typeface="Courier"/>
              </a:rPr>
              <a:t>*</a:t>
            </a:r>
            <a:r>
              <a:rPr sz="1800" dirty="0">
                <a:solidFill>
                  <a:srgbClr val="4070A0"/>
                </a:solidFill>
                <a:latin typeface="Courier"/>
              </a:rPr>
              <a:t> </a:t>
            </a:r>
            <a:r>
              <a:rPr sz="1800" dirty="0">
                <a:latin typeface="Courier"/>
              </a:rPr>
              <a:t>I) </a:t>
            </a:r>
            <a:r>
              <a:rPr sz="1800" dirty="0">
                <a:solidFill>
                  <a:srgbClr val="666666"/>
                </a:solidFill>
                <a:latin typeface="Courier"/>
              </a:rPr>
              <a:t>/</a:t>
            </a:r>
            <a:r>
              <a:rPr sz="1800" dirty="0">
                <a:solidFill>
                  <a:srgbClr val="4070A0"/>
                </a:solidFill>
                <a:latin typeface="Courier"/>
              </a:rPr>
              <a:t> </a:t>
            </a:r>
            <a:r>
              <a:rPr sz="1800" dirty="0">
                <a:latin typeface="Courier"/>
              </a:rPr>
              <a:t>N</a:t>
            </a:r>
            <a:br>
              <a:rPr dirty="0"/>
            </a:br>
            <a:r>
              <a:rPr sz="1800" dirty="0">
                <a:latin typeface="Courier"/>
              </a:rPr>
              <a:t>  </a:t>
            </a:r>
            <a:r>
              <a:rPr sz="1800" dirty="0" err="1">
                <a:latin typeface="Courier"/>
              </a:rPr>
              <a:t>dI</a:t>
            </a:r>
            <a:r>
              <a:rPr sz="1800" dirty="0">
                <a:latin typeface="Courier"/>
              </a:rPr>
              <a:t> &lt;-</a:t>
            </a:r>
            <a:r>
              <a:rPr sz="1800" dirty="0">
                <a:solidFill>
                  <a:srgbClr val="4070A0"/>
                </a:solidFill>
                <a:latin typeface="Courier"/>
              </a:rPr>
              <a:t> </a:t>
            </a:r>
            <a:r>
              <a:rPr sz="1800" dirty="0">
                <a:latin typeface="Courier"/>
              </a:rPr>
              <a:t>(beta </a:t>
            </a:r>
            <a:r>
              <a:rPr sz="1800" dirty="0">
                <a:solidFill>
                  <a:srgbClr val="666666"/>
                </a:solidFill>
                <a:latin typeface="Courier"/>
              </a:rPr>
              <a:t>*</a:t>
            </a:r>
            <a:r>
              <a:rPr sz="1800" dirty="0">
                <a:solidFill>
                  <a:srgbClr val="4070A0"/>
                </a:solidFill>
                <a:latin typeface="Courier"/>
              </a:rPr>
              <a:t> </a:t>
            </a:r>
            <a:r>
              <a:rPr sz="1800" dirty="0">
                <a:latin typeface="Courier"/>
              </a:rPr>
              <a:t>S </a:t>
            </a:r>
            <a:r>
              <a:rPr sz="1800" dirty="0">
                <a:solidFill>
                  <a:srgbClr val="666666"/>
                </a:solidFill>
                <a:latin typeface="Courier"/>
              </a:rPr>
              <a:t>*</a:t>
            </a:r>
            <a:r>
              <a:rPr sz="1800" dirty="0">
                <a:solidFill>
                  <a:srgbClr val="4070A0"/>
                </a:solidFill>
                <a:latin typeface="Courier"/>
              </a:rPr>
              <a:t> </a:t>
            </a:r>
            <a:r>
              <a:rPr sz="1800" dirty="0">
                <a:latin typeface="Courier"/>
              </a:rPr>
              <a:t>I) </a:t>
            </a:r>
            <a:r>
              <a:rPr sz="1800" dirty="0">
                <a:solidFill>
                  <a:srgbClr val="666666"/>
                </a:solidFill>
                <a:latin typeface="Courier"/>
              </a:rPr>
              <a:t>/</a:t>
            </a:r>
            <a:r>
              <a:rPr sz="1800" dirty="0">
                <a:solidFill>
                  <a:srgbClr val="4070A0"/>
                </a:solidFill>
                <a:latin typeface="Courier"/>
              </a:rPr>
              <a:t> </a:t>
            </a:r>
            <a:r>
              <a:rPr sz="1800" dirty="0">
                <a:latin typeface="Courier"/>
              </a:rPr>
              <a:t>N </a:t>
            </a:r>
            <a:br>
              <a:rPr dirty="0"/>
            </a:br>
            <a:r>
              <a:rPr sz="1800" dirty="0">
                <a:latin typeface="Courier"/>
              </a:rPr>
              <a:t>  res &lt;-</a:t>
            </a:r>
            <a:r>
              <a:rPr sz="1800" dirty="0">
                <a:solidFill>
                  <a:srgbClr val="4070A0"/>
                </a:solidFill>
                <a:latin typeface="Courier"/>
              </a:rPr>
              <a:t> </a:t>
            </a:r>
            <a:r>
              <a:rPr sz="1800" b="1" dirty="0">
                <a:solidFill>
                  <a:srgbClr val="007020"/>
                </a:solidFill>
                <a:latin typeface="Courier"/>
              </a:rPr>
              <a:t>list</a:t>
            </a:r>
            <a:r>
              <a:rPr sz="1800" dirty="0">
                <a:latin typeface="Courier"/>
              </a:rPr>
              <a:t>(</a:t>
            </a:r>
            <a:r>
              <a:rPr sz="1800" b="1" dirty="0">
                <a:solidFill>
                  <a:srgbClr val="007020"/>
                </a:solidFill>
                <a:latin typeface="Courier"/>
              </a:rPr>
              <a:t>c</a:t>
            </a:r>
            <a:r>
              <a:rPr sz="1800" dirty="0">
                <a:latin typeface="Courier"/>
              </a:rPr>
              <a:t>(</a:t>
            </a:r>
            <a:r>
              <a:rPr sz="1800" dirty="0" err="1">
                <a:latin typeface="Courier"/>
              </a:rPr>
              <a:t>dS</a:t>
            </a:r>
            <a:r>
              <a:rPr sz="1800" dirty="0">
                <a:latin typeface="Courier"/>
              </a:rPr>
              <a:t>, </a:t>
            </a:r>
            <a:r>
              <a:rPr sz="1800" dirty="0" err="1">
                <a:latin typeface="Courier"/>
              </a:rPr>
              <a:t>dI</a:t>
            </a:r>
            <a:r>
              <a:rPr sz="1800" dirty="0">
                <a:latin typeface="Courier"/>
              </a:rPr>
              <a:t>))</a:t>
            </a:r>
            <a:br>
              <a:rPr dirty="0"/>
            </a:br>
            <a:r>
              <a:rPr sz="1800" dirty="0">
                <a:latin typeface="Courier"/>
              </a:rPr>
              <a:t>  </a:t>
            </a:r>
            <a:r>
              <a:rPr sz="1800" b="1" dirty="0">
                <a:solidFill>
                  <a:srgbClr val="007020"/>
                </a:solidFill>
                <a:latin typeface="Courier"/>
              </a:rPr>
              <a:t>return</a:t>
            </a:r>
            <a:r>
              <a:rPr sz="1800" dirty="0">
                <a:latin typeface="Courier"/>
              </a:rPr>
              <a:t>(res)</a:t>
            </a:r>
            <a:br>
              <a:rPr dirty="0"/>
            </a:br>
            <a:r>
              <a:rPr sz="1800" dirty="0">
                <a:latin typeface="Courier"/>
              </a:rPr>
              <a:t>}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278396-11AF-5680-60A5-1EDA1DFF55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E6475D-BDED-4D62-A64C-203EC56ADB6A}" type="slidenum">
              <a:rPr lang="en-GB" smtClean="0"/>
              <a:t>76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196568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56BDB9-1BDF-2B84-43CB-37EB7140DC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767B0C-7496-A6E5-151C-633AB36430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400" dirty="0"/>
              <a:t>Using ‘events’ in </a:t>
            </a:r>
            <a:r>
              <a:rPr lang="en-GB" sz="2400" dirty="0" err="1"/>
              <a:t>deSolve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E5A8EDBC-F64F-BE22-F4E7-9BD562582DA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7200" y="1369860"/>
                <a:ext cx="8229600" cy="4821382"/>
              </a:xfrm>
              <a:prstGeom prst="rect">
                <a:avLst/>
              </a:prstGeom>
            </p:spPr>
            <p:txBody>
              <a:bodyPr/>
              <a:lstStyle>
                <a:lvl1pPr marL="0" indent="0" algn="l" defTabSz="342991" rtl="0" eaLnBrk="1" latinLnBrk="0" hangingPunct="1">
                  <a:spcBef>
                    <a:spcPct val="20000"/>
                  </a:spcBef>
                  <a:buFont typeface="Arial"/>
                  <a:buNone/>
                  <a:defRPr sz="1800" b="0" i="0" kern="1200" baseline="0">
                    <a:solidFill>
                      <a:schemeClr val="tx1"/>
                    </a:solidFill>
                    <a:latin typeface="open sans" charset="0"/>
                    <a:ea typeface="+mn-ea"/>
                    <a:cs typeface="+mn-cs"/>
                  </a:defRPr>
                </a:lvl1pPr>
                <a:lvl2pPr marL="557361" indent="-214370" algn="l" defTabSz="342991" rtl="0" eaLnBrk="1" latinLnBrk="0" hangingPunct="1">
                  <a:spcBef>
                    <a:spcPct val="20000"/>
                  </a:spcBef>
                  <a:buFont typeface="Arial"/>
                  <a:buChar char="–"/>
                  <a:defRPr sz="210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479" indent="-171496" algn="l" defTabSz="342991" rtl="0" eaLnBrk="1" latinLnBrk="0" hangingPunct="1">
                  <a:spcBef>
                    <a:spcPct val="200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470" indent="-171496" algn="l" defTabSz="342991" rtl="0" eaLnBrk="1" latinLnBrk="0" hangingPunct="1">
                  <a:spcBef>
                    <a:spcPct val="20000"/>
                  </a:spcBef>
                  <a:buFont typeface="Arial"/>
                  <a:buChar char="–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461" indent="-171496" algn="l" defTabSz="342991" rtl="0" eaLnBrk="1" latinLnBrk="0" hangingPunct="1">
                  <a:spcBef>
                    <a:spcPct val="20000"/>
                  </a:spcBef>
                  <a:buFont typeface="Arial"/>
                  <a:buChar char="»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6453" indent="-171496" algn="l" defTabSz="342991" rtl="0" eaLnBrk="1" latinLnBrk="0" hangingPunct="1">
                  <a:spcBef>
                    <a:spcPct val="20000"/>
                  </a:spcBef>
                  <a:buFont typeface="Arial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9444" indent="-171496" algn="l" defTabSz="342991" rtl="0" eaLnBrk="1" latinLnBrk="0" hangingPunct="1">
                  <a:spcBef>
                    <a:spcPct val="20000"/>
                  </a:spcBef>
                  <a:buFont typeface="Arial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2436" indent="-171496" algn="l" defTabSz="342991" rtl="0" eaLnBrk="1" latinLnBrk="0" hangingPunct="1">
                  <a:spcBef>
                    <a:spcPct val="20000"/>
                  </a:spcBef>
                  <a:buFont typeface="Arial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5427" indent="-171496" algn="l" defTabSz="342991" rtl="0" eaLnBrk="1" latinLnBrk="0" hangingPunct="1">
                  <a:spcBef>
                    <a:spcPct val="20000"/>
                  </a:spcBef>
                  <a:buFont typeface="Arial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1"/>
                <a:r>
                  <a:rPr lang="en-GB" dirty="0"/>
                  <a:t>Our event is going to be a herd cull, removing a fraction </a:t>
                </a:r>
                <a14:m>
                  <m:oMath xmlns:m="http://schemas.openxmlformats.org/officeDocument/2006/math">
                    <m:r>
                      <a:rPr lang="en-GB"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GB" dirty="0"/>
                  <a:t>.</a:t>
                </a:r>
                <a:br>
                  <a:rPr lang="en-GB" dirty="0"/>
                </a:br>
                <a:endParaRPr lang="en-GB" dirty="0"/>
              </a:p>
              <a:p>
                <a:pPr lvl="1"/>
                <a:r>
                  <a:rPr lang="en-GB" dirty="0"/>
                  <a:t>Firstly, we need to write a function which changes the appropriate state variables</a:t>
                </a:r>
              </a:p>
              <a:p>
                <a:pPr marL="1270000"/>
                <a:r>
                  <a:rPr lang="en-GB" dirty="0" err="1">
                    <a:latin typeface="Courier"/>
                  </a:rPr>
                  <a:t>event_I_cull</a:t>
                </a:r>
                <a:r>
                  <a:rPr lang="en-GB" dirty="0">
                    <a:latin typeface="Courier"/>
                  </a:rPr>
                  <a:t> &lt;-</a:t>
                </a:r>
                <a:r>
                  <a:rPr lang="en-GB" dirty="0">
                    <a:solidFill>
                      <a:srgbClr val="4070A0"/>
                    </a:solidFill>
                    <a:latin typeface="Courier"/>
                  </a:rPr>
                  <a:t> </a:t>
                </a:r>
                <a:r>
                  <a:rPr lang="en-GB" b="1" dirty="0">
                    <a:solidFill>
                      <a:srgbClr val="007020"/>
                    </a:solidFill>
                    <a:latin typeface="Courier"/>
                  </a:rPr>
                  <a:t>function</a:t>
                </a:r>
                <a:r>
                  <a:rPr lang="en-GB" dirty="0">
                    <a:latin typeface="Courier"/>
                  </a:rPr>
                  <a:t>(times, state, </a:t>
                </a:r>
                <a:r>
                  <a:rPr lang="en-GB" dirty="0" err="1">
                    <a:latin typeface="Courier"/>
                  </a:rPr>
                  <a:t>parms</a:t>
                </a:r>
                <a:r>
                  <a:rPr lang="en-GB" dirty="0">
                    <a:latin typeface="Courier"/>
                  </a:rPr>
                  <a:t>) {</a:t>
                </a:r>
                <a:br>
                  <a:rPr lang="en-GB" dirty="0"/>
                </a:br>
                <a:r>
                  <a:rPr lang="en-GB" dirty="0">
                    <a:latin typeface="Courier"/>
                  </a:rPr>
                  <a:t>  </a:t>
                </a:r>
                <a:r>
                  <a:rPr lang="en-GB" i="1" dirty="0">
                    <a:solidFill>
                      <a:srgbClr val="60A0B0"/>
                    </a:solidFill>
                    <a:latin typeface="Courier"/>
                  </a:rPr>
                  <a:t>## Define variables</a:t>
                </a:r>
                <a:br>
                  <a:rPr lang="en-GB" dirty="0"/>
                </a:br>
                <a:r>
                  <a:rPr lang="en-GB" dirty="0">
                    <a:latin typeface="Courier"/>
                  </a:rPr>
                  <a:t>  I &lt;-</a:t>
                </a:r>
                <a:r>
                  <a:rPr lang="en-GB" dirty="0">
                    <a:solidFill>
                      <a:srgbClr val="4070A0"/>
                    </a:solidFill>
                    <a:latin typeface="Courier"/>
                  </a:rPr>
                  <a:t> </a:t>
                </a:r>
                <a:r>
                  <a:rPr lang="en-GB" dirty="0">
                    <a:latin typeface="Courier"/>
                  </a:rPr>
                  <a:t>state[</a:t>
                </a:r>
                <a:r>
                  <a:rPr lang="en-GB" dirty="0">
                    <a:solidFill>
                      <a:srgbClr val="4070A0"/>
                    </a:solidFill>
                    <a:latin typeface="Courier"/>
                  </a:rPr>
                  <a:t>"I"</a:t>
                </a:r>
                <a:r>
                  <a:rPr lang="en-GB" dirty="0">
                    <a:latin typeface="Courier"/>
                  </a:rPr>
                  <a:t>]</a:t>
                </a:r>
                <a:br>
                  <a:rPr lang="en-GB" dirty="0"/>
                </a:br>
                <a:r>
                  <a:rPr lang="en-GB" dirty="0">
                    <a:latin typeface="Courier"/>
                  </a:rPr>
                  <a:t>  </a:t>
                </a:r>
                <a:r>
                  <a:rPr lang="en-GB" i="1" dirty="0">
                    <a:solidFill>
                      <a:srgbClr val="60A0B0"/>
                    </a:solidFill>
                    <a:latin typeface="Courier"/>
                  </a:rPr>
                  <a:t># Extract parameters</a:t>
                </a:r>
                <a:br>
                  <a:rPr lang="en-GB" dirty="0"/>
                </a:br>
                <a:r>
                  <a:rPr lang="en-GB" dirty="0">
                    <a:latin typeface="Courier"/>
                  </a:rPr>
                  <a:t>  tau &lt;-</a:t>
                </a:r>
                <a:r>
                  <a:rPr lang="en-GB" dirty="0">
                    <a:solidFill>
                      <a:srgbClr val="4070A0"/>
                    </a:solidFill>
                    <a:latin typeface="Courier"/>
                  </a:rPr>
                  <a:t> </a:t>
                </a:r>
                <a:r>
                  <a:rPr lang="en-GB" dirty="0" err="1">
                    <a:latin typeface="Courier"/>
                  </a:rPr>
                  <a:t>parms</a:t>
                </a:r>
                <a:r>
                  <a:rPr lang="en-GB" dirty="0">
                    <a:latin typeface="Courier"/>
                  </a:rPr>
                  <a:t>[</a:t>
                </a:r>
                <a:r>
                  <a:rPr lang="en-GB" dirty="0">
                    <a:solidFill>
                      <a:srgbClr val="4070A0"/>
                    </a:solidFill>
                    <a:latin typeface="Courier"/>
                  </a:rPr>
                  <a:t>"tau"</a:t>
                </a:r>
                <a:r>
                  <a:rPr lang="en-GB" dirty="0">
                    <a:latin typeface="Courier"/>
                  </a:rPr>
                  <a:t>]</a:t>
                </a:r>
                <a:br>
                  <a:rPr lang="en-GB" dirty="0"/>
                </a:br>
                <a:r>
                  <a:rPr lang="en-GB" dirty="0">
                    <a:latin typeface="Courier"/>
                  </a:rPr>
                  <a:t>  </a:t>
                </a:r>
                <a:br>
                  <a:rPr lang="en-GB" dirty="0"/>
                </a:br>
                <a:r>
                  <a:rPr lang="en-GB" dirty="0">
                    <a:latin typeface="Courier"/>
                  </a:rPr>
                  <a:t>  I &lt;-</a:t>
                </a:r>
                <a:r>
                  <a:rPr lang="en-GB" dirty="0">
                    <a:solidFill>
                      <a:srgbClr val="4070A0"/>
                    </a:solidFill>
                    <a:latin typeface="Courier"/>
                  </a:rPr>
                  <a:t> </a:t>
                </a:r>
                <a:r>
                  <a:rPr lang="en-GB" dirty="0">
                    <a:latin typeface="Courier"/>
                  </a:rPr>
                  <a:t>I </a:t>
                </a:r>
                <a:r>
                  <a:rPr lang="en-GB" dirty="0">
                    <a:solidFill>
                      <a:srgbClr val="666666"/>
                    </a:solidFill>
                    <a:latin typeface="Courier"/>
                  </a:rPr>
                  <a:t>*</a:t>
                </a:r>
                <a:r>
                  <a:rPr lang="en-GB" dirty="0">
                    <a:solidFill>
                      <a:srgbClr val="4070A0"/>
                    </a:solidFill>
                    <a:latin typeface="Courier"/>
                  </a:rPr>
                  <a:t> </a:t>
                </a:r>
                <a:r>
                  <a:rPr lang="en-GB" dirty="0">
                    <a:latin typeface="Courier"/>
                  </a:rPr>
                  <a:t>(</a:t>
                </a:r>
                <a:r>
                  <a:rPr lang="en-GB" dirty="0">
                    <a:solidFill>
                      <a:srgbClr val="40A070"/>
                    </a:solidFill>
                    <a:latin typeface="Courier"/>
                  </a:rPr>
                  <a:t>1</a:t>
                </a:r>
                <a:r>
                  <a:rPr lang="en-GB" dirty="0">
                    <a:latin typeface="Courier"/>
                  </a:rPr>
                  <a:t> </a:t>
                </a:r>
                <a:r>
                  <a:rPr lang="en-GB" dirty="0">
                    <a:solidFill>
                      <a:srgbClr val="666666"/>
                    </a:solidFill>
                    <a:latin typeface="Courier"/>
                  </a:rPr>
                  <a:t>-</a:t>
                </a:r>
                <a:r>
                  <a:rPr lang="en-GB" dirty="0">
                    <a:solidFill>
                      <a:srgbClr val="4070A0"/>
                    </a:solidFill>
                    <a:latin typeface="Courier"/>
                  </a:rPr>
                  <a:t> </a:t>
                </a:r>
                <a:r>
                  <a:rPr lang="en-GB" dirty="0">
                    <a:latin typeface="Courier"/>
                  </a:rPr>
                  <a:t>tau) </a:t>
                </a:r>
                <a:r>
                  <a:rPr lang="en-GB" i="1" dirty="0">
                    <a:solidFill>
                      <a:srgbClr val="60A0B0"/>
                    </a:solidFill>
                    <a:latin typeface="Courier"/>
                  </a:rPr>
                  <a:t># cull the infected population</a:t>
                </a:r>
                <a:br>
                  <a:rPr lang="en-GB" dirty="0"/>
                </a:br>
                <a:r>
                  <a:rPr lang="en-GB" dirty="0">
                    <a:latin typeface="Courier"/>
                  </a:rPr>
                  <a:t>  </a:t>
                </a:r>
                <a:br>
                  <a:rPr lang="en-GB" dirty="0"/>
                </a:br>
                <a:r>
                  <a:rPr lang="en-GB" dirty="0">
                    <a:latin typeface="Courier"/>
                  </a:rPr>
                  <a:t>  state[</a:t>
                </a:r>
                <a:r>
                  <a:rPr lang="en-GB" dirty="0">
                    <a:solidFill>
                      <a:srgbClr val="4070A0"/>
                    </a:solidFill>
                    <a:latin typeface="Courier"/>
                  </a:rPr>
                  <a:t>"I"</a:t>
                </a:r>
                <a:r>
                  <a:rPr lang="en-GB" dirty="0">
                    <a:latin typeface="Courier"/>
                  </a:rPr>
                  <a:t>] &lt;-</a:t>
                </a:r>
                <a:r>
                  <a:rPr lang="en-GB" dirty="0">
                    <a:solidFill>
                      <a:srgbClr val="4070A0"/>
                    </a:solidFill>
                    <a:latin typeface="Courier"/>
                  </a:rPr>
                  <a:t> </a:t>
                </a:r>
                <a:r>
                  <a:rPr lang="en-GB" dirty="0">
                    <a:latin typeface="Courier"/>
                  </a:rPr>
                  <a:t>I</a:t>
                </a:r>
                <a:br>
                  <a:rPr lang="en-GB" dirty="0"/>
                </a:br>
                <a:r>
                  <a:rPr lang="en-GB" dirty="0">
                    <a:latin typeface="Courier"/>
                  </a:rPr>
                  <a:t>  </a:t>
                </a:r>
                <a:br>
                  <a:rPr lang="en-GB" dirty="0"/>
                </a:br>
                <a:r>
                  <a:rPr lang="en-GB" dirty="0">
                    <a:latin typeface="Courier"/>
                  </a:rPr>
                  <a:t>  </a:t>
                </a:r>
                <a:r>
                  <a:rPr lang="en-GB" b="1" dirty="0">
                    <a:solidFill>
                      <a:srgbClr val="007020"/>
                    </a:solidFill>
                    <a:latin typeface="Courier"/>
                  </a:rPr>
                  <a:t>return</a:t>
                </a:r>
                <a:r>
                  <a:rPr lang="en-GB" dirty="0">
                    <a:latin typeface="Courier"/>
                  </a:rPr>
                  <a:t>(state)</a:t>
                </a:r>
                <a:br>
                  <a:rPr lang="en-GB" dirty="0"/>
                </a:br>
                <a:r>
                  <a:rPr lang="en-GB" dirty="0">
                    <a:latin typeface="Courier"/>
                  </a:rPr>
                  <a:t>}</a:t>
                </a:r>
              </a:p>
            </p:txBody>
          </p:sp>
        </mc:Choice>
        <mc:Fallback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E5A8EDBC-F64F-BE22-F4E7-9BD562582D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1369860"/>
                <a:ext cx="8229600" cy="4821382"/>
              </a:xfrm>
              <a:prstGeom prst="rect">
                <a:avLst/>
              </a:prstGeom>
              <a:blipFill>
                <a:blip r:embed="rId2"/>
                <a:stretch>
                  <a:fillRect t="-789" b="-684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FA16C55-FB0B-8884-7F5D-4C2C41F781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E6475D-BDED-4D62-A64C-203EC56ADB6A}" type="slidenum">
              <a:rPr lang="en-GB" smtClean="0"/>
              <a:t>77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498631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646192-E218-0659-935E-635E077FD9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52BD9-A6D6-3D18-FA94-CC3B3A9982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400" dirty="0"/>
              <a:t>Using ‘events’ in </a:t>
            </a:r>
            <a:r>
              <a:rPr lang="en-GB" sz="2400" dirty="0" err="1"/>
              <a:t>deSolve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640E3F5-7507-A810-E5F6-86BA9D426F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dirty="0"/>
              <a:t>Secondly, we need to write a function which triggers the event</a:t>
            </a:r>
            <a:endParaRPr lang="en-GB" dirty="0"/>
          </a:p>
          <a:p>
            <a:pPr lvl="1"/>
            <a:endParaRPr dirty="0"/>
          </a:p>
          <a:p>
            <a:pPr marL="1270000" lvl="0" indent="0">
              <a:buNone/>
            </a:pPr>
            <a:r>
              <a:rPr sz="1800" dirty="0">
                <a:latin typeface="Courier"/>
              </a:rPr>
              <a:t>root &lt;-</a:t>
            </a:r>
            <a:r>
              <a:rPr sz="1800" dirty="0">
                <a:solidFill>
                  <a:srgbClr val="4070A0"/>
                </a:solidFill>
                <a:latin typeface="Courier"/>
              </a:rPr>
              <a:t> </a:t>
            </a:r>
            <a:r>
              <a:rPr sz="1800" b="1" dirty="0">
                <a:solidFill>
                  <a:srgbClr val="007020"/>
                </a:solidFill>
                <a:latin typeface="Courier"/>
              </a:rPr>
              <a:t>function</a:t>
            </a:r>
            <a:r>
              <a:rPr sz="1800" dirty="0">
                <a:latin typeface="Courier"/>
              </a:rPr>
              <a:t>(times, state, </a:t>
            </a:r>
            <a:r>
              <a:rPr sz="1800" dirty="0" err="1">
                <a:latin typeface="Courier"/>
              </a:rPr>
              <a:t>parms</a:t>
            </a:r>
            <a:r>
              <a:rPr sz="1800" dirty="0">
                <a:latin typeface="Courier"/>
              </a:rPr>
              <a:t>){</a:t>
            </a:r>
            <a:br>
              <a:rPr dirty="0"/>
            </a:br>
            <a:r>
              <a:rPr sz="1800" dirty="0">
                <a:latin typeface="Courier"/>
              </a:rPr>
              <a:t>  </a:t>
            </a:r>
            <a:r>
              <a:rPr sz="1800" i="1" dirty="0">
                <a:solidFill>
                  <a:srgbClr val="60A0B0"/>
                </a:solidFill>
                <a:latin typeface="Courier"/>
              </a:rPr>
              <a:t>## Define variables</a:t>
            </a:r>
            <a:br>
              <a:rPr dirty="0"/>
            </a:br>
            <a:r>
              <a:rPr sz="1800" dirty="0">
                <a:latin typeface="Courier"/>
              </a:rPr>
              <a:t>  S &lt;-</a:t>
            </a:r>
            <a:r>
              <a:rPr sz="1800" dirty="0">
                <a:solidFill>
                  <a:srgbClr val="4070A0"/>
                </a:solidFill>
                <a:latin typeface="Courier"/>
              </a:rPr>
              <a:t> </a:t>
            </a:r>
            <a:r>
              <a:rPr sz="1800" dirty="0">
                <a:latin typeface="Courier"/>
              </a:rPr>
              <a:t>state[</a:t>
            </a:r>
            <a:r>
              <a:rPr sz="1800" dirty="0">
                <a:solidFill>
                  <a:srgbClr val="4070A0"/>
                </a:solidFill>
                <a:latin typeface="Courier"/>
              </a:rPr>
              <a:t>"S"</a:t>
            </a:r>
            <a:r>
              <a:rPr sz="1800" dirty="0">
                <a:latin typeface="Courier"/>
              </a:rPr>
              <a:t>]</a:t>
            </a:r>
            <a:br>
              <a:rPr dirty="0"/>
            </a:br>
            <a:r>
              <a:rPr sz="1800" dirty="0">
                <a:latin typeface="Courier"/>
              </a:rPr>
              <a:t>  I &lt;-</a:t>
            </a:r>
            <a:r>
              <a:rPr sz="1800" dirty="0">
                <a:solidFill>
                  <a:srgbClr val="4070A0"/>
                </a:solidFill>
                <a:latin typeface="Courier"/>
              </a:rPr>
              <a:t> </a:t>
            </a:r>
            <a:r>
              <a:rPr sz="1800" dirty="0">
                <a:latin typeface="Courier"/>
              </a:rPr>
              <a:t>state[</a:t>
            </a:r>
            <a:r>
              <a:rPr sz="1800" dirty="0">
                <a:solidFill>
                  <a:srgbClr val="4070A0"/>
                </a:solidFill>
                <a:latin typeface="Courier"/>
              </a:rPr>
              <a:t>"I"</a:t>
            </a:r>
            <a:r>
              <a:rPr sz="1800" dirty="0">
                <a:latin typeface="Courier"/>
              </a:rPr>
              <a:t>]</a:t>
            </a:r>
            <a:br>
              <a:rPr dirty="0"/>
            </a:br>
            <a:r>
              <a:rPr sz="1800" dirty="0">
                <a:latin typeface="Courier"/>
              </a:rPr>
              <a:t>  N &lt;-</a:t>
            </a:r>
            <a:r>
              <a:rPr sz="1800" dirty="0">
                <a:solidFill>
                  <a:srgbClr val="4070A0"/>
                </a:solidFill>
                <a:latin typeface="Courier"/>
              </a:rPr>
              <a:t> </a:t>
            </a:r>
            <a:r>
              <a:rPr sz="1800" dirty="0">
                <a:latin typeface="Courier"/>
              </a:rPr>
              <a:t>S </a:t>
            </a:r>
            <a:r>
              <a:rPr sz="1800" dirty="0">
                <a:solidFill>
                  <a:srgbClr val="666666"/>
                </a:solidFill>
                <a:latin typeface="Courier"/>
              </a:rPr>
              <a:t>+</a:t>
            </a:r>
            <a:r>
              <a:rPr sz="1800" dirty="0">
                <a:solidFill>
                  <a:srgbClr val="4070A0"/>
                </a:solidFill>
                <a:latin typeface="Courier"/>
              </a:rPr>
              <a:t> </a:t>
            </a:r>
            <a:r>
              <a:rPr sz="1800" dirty="0">
                <a:latin typeface="Courier"/>
              </a:rPr>
              <a:t>I</a:t>
            </a:r>
            <a:br>
              <a:rPr dirty="0"/>
            </a:br>
            <a:r>
              <a:rPr sz="1800" dirty="0">
                <a:latin typeface="Courier"/>
              </a:rPr>
              <a:t>  </a:t>
            </a:r>
            <a:r>
              <a:rPr sz="1800" i="1" dirty="0">
                <a:solidFill>
                  <a:srgbClr val="60A0B0"/>
                </a:solidFill>
                <a:latin typeface="Courier"/>
              </a:rPr>
              <a:t># Extract parameters</a:t>
            </a:r>
            <a:br>
              <a:rPr dirty="0"/>
            </a:br>
            <a:r>
              <a:rPr sz="1800" dirty="0">
                <a:latin typeface="Courier"/>
              </a:rPr>
              <a:t>  K &lt;-</a:t>
            </a:r>
            <a:r>
              <a:rPr sz="1800" dirty="0">
                <a:solidFill>
                  <a:srgbClr val="4070A0"/>
                </a:solidFill>
                <a:latin typeface="Courier"/>
              </a:rPr>
              <a:t> </a:t>
            </a:r>
            <a:r>
              <a:rPr sz="1800" dirty="0" err="1">
                <a:latin typeface="Courier"/>
              </a:rPr>
              <a:t>parms</a:t>
            </a:r>
            <a:r>
              <a:rPr sz="1800" dirty="0">
                <a:latin typeface="Courier"/>
              </a:rPr>
              <a:t>[</a:t>
            </a:r>
            <a:r>
              <a:rPr sz="1800" dirty="0">
                <a:solidFill>
                  <a:srgbClr val="4070A0"/>
                </a:solidFill>
                <a:latin typeface="Courier"/>
              </a:rPr>
              <a:t>"K"</a:t>
            </a:r>
            <a:r>
              <a:rPr sz="1800" dirty="0">
                <a:latin typeface="Courier"/>
              </a:rPr>
              <a:t>]</a:t>
            </a:r>
            <a:br>
              <a:rPr dirty="0"/>
            </a:br>
            <a:r>
              <a:rPr sz="1800" dirty="0">
                <a:latin typeface="Courier"/>
              </a:rPr>
              <a:t>  </a:t>
            </a:r>
            <a:br>
              <a:rPr dirty="0"/>
            </a:br>
            <a:r>
              <a:rPr sz="1800" dirty="0">
                <a:latin typeface="Courier"/>
              </a:rPr>
              <a:t>  </a:t>
            </a:r>
            <a:r>
              <a:rPr sz="1800" i="1" dirty="0">
                <a:solidFill>
                  <a:srgbClr val="60A0B0"/>
                </a:solidFill>
                <a:latin typeface="Courier"/>
              </a:rPr>
              <a:t># Our </a:t>
            </a:r>
            <a:r>
              <a:rPr lang="en-GB" sz="1800" i="1" dirty="0">
                <a:solidFill>
                  <a:srgbClr val="60A0B0"/>
                </a:solidFill>
                <a:latin typeface="Courier"/>
              </a:rPr>
              <a:t>condition</a:t>
            </a:r>
            <a:r>
              <a:rPr sz="1800" i="1" dirty="0">
                <a:solidFill>
                  <a:srgbClr val="60A0B0"/>
                </a:solidFill>
                <a:latin typeface="Courier"/>
              </a:rPr>
              <a:t> is if more than half of the target herd size becomes infected</a:t>
            </a:r>
            <a:br>
              <a:rPr dirty="0"/>
            </a:br>
            <a:r>
              <a:rPr sz="1800" dirty="0">
                <a:latin typeface="Courier"/>
              </a:rPr>
              <a:t>  condition &lt;-</a:t>
            </a:r>
            <a:r>
              <a:rPr sz="1800" dirty="0">
                <a:solidFill>
                  <a:srgbClr val="4070A0"/>
                </a:solidFill>
                <a:latin typeface="Courier"/>
              </a:rPr>
              <a:t> </a:t>
            </a:r>
            <a:r>
              <a:rPr sz="1800" dirty="0">
                <a:solidFill>
                  <a:srgbClr val="666666"/>
                </a:solidFill>
                <a:latin typeface="Courier"/>
              </a:rPr>
              <a:t>!</a:t>
            </a:r>
            <a:r>
              <a:rPr sz="1800" dirty="0">
                <a:latin typeface="Courier"/>
              </a:rPr>
              <a:t>(I </a:t>
            </a:r>
            <a:r>
              <a:rPr sz="1800" dirty="0">
                <a:solidFill>
                  <a:srgbClr val="666666"/>
                </a:solidFill>
                <a:latin typeface="Courier"/>
              </a:rPr>
              <a:t>&gt;</a:t>
            </a:r>
            <a:r>
              <a:rPr sz="1800" dirty="0">
                <a:solidFill>
                  <a:srgbClr val="4070A0"/>
                </a:solidFill>
                <a:latin typeface="Courier"/>
              </a:rPr>
              <a:t> </a:t>
            </a:r>
            <a:r>
              <a:rPr sz="1800" dirty="0">
                <a:latin typeface="Courier"/>
              </a:rPr>
              <a:t>K </a:t>
            </a:r>
            <a:r>
              <a:rPr sz="1800" dirty="0">
                <a:solidFill>
                  <a:srgbClr val="666666"/>
                </a:solidFill>
                <a:latin typeface="Courier"/>
              </a:rPr>
              <a:t>*</a:t>
            </a:r>
            <a:r>
              <a:rPr sz="1800" dirty="0">
                <a:solidFill>
                  <a:srgbClr val="4070A0"/>
                </a:solidFill>
                <a:latin typeface="Courier"/>
              </a:rPr>
              <a:t> </a:t>
            </a:r>
            <a:r>
              <a:rPr sz="1800" dirty="0">
                <a:solidFill>
                  <a:srgbClr val="40A070"/>
                </a:solidFill>
                <a:latin typeface="Courier"/>
              </a:rPr>
              <a:t>0.5</a:t>
            </a:r>
            <a:r>
              <a:rPr sz="1800" dirty="0">
                <a:latin typeface="Courier"/>
              </a:rPr>
              <a:t>) </a:t>
            </a:r>
            <a:r>
              <a:rPr sz="1800" i="1" dirty="0">
                <a:solidFill>
                  <a:srgbClr val="60A0B0"/>
                </a:solidFill>
                <a:latin typeface="Courier"/>
              </a:rPr>
              <a:t># This is a logical condition (TRUE/FALSE)</a:t>
            </a:r>
            <a:br>
              <a:rPr dirty="0"/>
            </a:br>
            <a:r>
              <a:rPr sz="1800" dirty="0">
                <a:latin typeface="Courier"/>
              </a:rPr>
              <a:t>  </a:t>
            </a:r>
            <a:r>
              <a:rPr sz="1800" b="1" dirty="0">
                <a:solidFill>
                  <a:srgbClr val="007020"/>
                </a:solidFill>
                <a:latin typeface="Courier"/>
              </a:rPr>
              <a:t>return</a:t>
            </a:r>
            <a:r>
              <a:rPr sz="1800" dirty="0">
                <a:latin typeface="Courier"/>
              </a:rPr>
              <a:t>(</a:t>
            </a:r>
            <a:r>
              <a:rPr sz="1800" b="1" dirty="0" err="1">
                <a:solidFill>
                  <a:srgbClr val="007020"/>
                </a:solidFill>
                <a:latin typeface="Courier"/>
              </a:rPr>
              <a:t>as.numeric</a:t>
            </a:r>
            <a:r>
              <a:rPr sz="1800" dirty="0">
                <a:latin typeface="Courier"/>
              </a:rPr>
              <a:t>(condition)) </a:t>
            </a:r>
            <a:r>
              <a:rPr sz="1800" i="1" dirty="0">
                <a:solidFill>
                  <a:srgbClr val="60A0B0"/>
                </a:solidFill>
                <a:latin typeface="Courier"/>
              </a:rPr>
              <a:t># Make this numeric, event </a:t>
            </a:r>
            <a:r>
              <a:rPr lang="en-GB" sz="1800" i="1" dirty="0">
                <a:solidFill>
                  <a:srgbClr val="60A0B0"/>
                </a:solidFill>
                <a:latin typeface="Courier"/>
              </a:rPr>
              <a:t>occurs</a:t>
            </a:r>
            <a:r>
              <a:rPr sz="1800" i="1" dirty="0">
                <a:solidFill>
                  <a:srgbClr val="60A0B0"/>
                </a:solidFill>
                <a:latin typeface="Courier"/>
              </a:rPr>
              <a:t> if root==0</a:t>
            </a:r>
            <a:br>
              <a:rPr dirty="0"/>
            </a:br>
            <a:r>
              <a:rPr sz="1800" dirty="0">
                <a:latin typeface="Courier"/>
              </a:rPr>
              <a:t>}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7B7A997-B2B2-50D1-CA64-AC3597D7BE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E6475D-BDED-4D62-A64C-203EC56ADB6A}" type="slidenum">
              <a:rPr lang="en-GB" smtClean="0"/>
              <a:t>78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78080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B8FEBC-C3E1-B72C-9300-A658D80B79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C6F4C7A9-B433-135C-3CAD-73707EDA0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776869"/>
            <a:ext cx="9144000" cy="596762"/>
          </a:xfrm>
          <a:prstGeom prst="rect">
            <a:avLst/>
          </a:prstGeom>
        </p:spPr>
        <p:txBody>
          <a:bodyPr/>
          <a:lstStyle/>
          <a:p>
            <a:pPr marL="0" lvl="0" indent="0">
              <a:buNone/>
            </a:pPr>
            <a:r>
              <a:rPr lang="en-GB" sz="4000" dirty="0">
                <a:solidFill>
                  <a:schemeClr val="tx2"/>
                </a:solidFill>
              </a:rPr>
              <a:t>How do we model </a:t>
            </a:r>
            <a:br>
              <a:rPr lang="en-GB" sz="4000" dirty="0">
                <a:solidFill>
                  <a:schemeClr val="tx2"/>
                </a:solidFill>
              </a:rPr>
            </a:br>
            <a:r>
              <a:rPr lang="en-GB" sz="4000" dirty="0">
                <a:solidFill>
                  <a:schemeClr val="tx2"/>
                </a:solidFill>
              </a:rPr>
              <a:t>an infectious disease outbreak</a:t>
            </a:r>
            <a:br>
              <a:rPr lang="en-GB" sz="4000" dirty="0">
                <a:solidFill>
                  <a:schemeClr val="tx2"/>
                </a:solidFill>
              </a:rPr>
            </a:br>
            <a:r>
              <a:rPr lang="en-GB" sz="4000" dirty="0">
                <a:solidFill>
                  <a:schemeClr val="tx2"/>
                </a:solidFill>
              </a:rPr>
              <a:t>using ODEs?</a:t>
            </a:r>
            <a:endParaRPr sz="4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744221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3508BF-C827-F287-16DF-12693F37DC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A5506B-7D0C-310C-B09B-2A83C0F9DC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400" dirty="0"/>
              <a:t>Using ‘events’ in </a:t>
            </a:r>
            <a:r>
              <a:rPr lang="en-GB" sz="2400" dirty="0" err="1"/>
              <a:t>deSolve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246B361-D7BE-14FB-7D50-E25622445DD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199" y="1525604"/>
            <a:ext cx="8229600" cy="3043467"/>
          </a:xfrm>
        </p:spPr>
        <p:txBody>
          <a:bodyPr/>
          <a:lstStyle/>
          <a:p>
            <a:pPr marL="118000" lvl="0" indent="0">
              <a:buNone/>
            </a:pPr>
            <a:r>
              <a:rPr sz="1800" dirty="0" err="1">
                <a:latin typeface="Courier"/>
              </a:rPr>
              <a:t>output_raw</a:t>
            </a:r>
            <a:r>
              <a:rPr sz="1800" dirty="0">
                <a:latin typeface="Courier"/>
              </a:rPr>
              <a:t> &lt;-</a:t>
            </a:r>
            <a:r>
              <a:rPr sz="1800" dirty="0">
                <a:solidFill>
                  <a:srgbClr val="4070A0"/>
                </a:solidFill>
                <a:latin typeface="Courier"/>
              </a:rPr>
              <a:t> </a:t>
            </a:r>
            <a:r>
              <a:rPr sz="1800" b="1" dirty="0">
                <a:solidFill>
                  <a:srgbClr val="007020"/>
                </a:solidFill>
                <a:latin typeface="Courier"/>
              </a:rPr>
              <a:t>ode</a:t>
            </a:r>
            <a:r>
              <a:rPr sz="1800" dirty="0">
                <a:latin typeface="Courier"/>
              </a:rPr>
              <a:t>(</a:t>
            </a:r>
            <a:r>
              <a:rPr sz="1800" dirty="0">
                <a:solidFill>
                  <a:srgbClr val="902000"/>
                </a:solidFill>
                <a:latin typeface="Courier"/>
              </a:rPr>
              <a:t>y =</a:t>
            </a:r>
            <a:r>
              <a:rPr sz="1800" dirty="0">
                <a:latin typeface="Courier"/>
              </a:rPr>
              <a:t> state, </a:t>
            </a:r>
            <a:r>
              <a:rPr sz="1800" dirty="0">
                <a:solidFill>
                  <a:srgbClr val="902000"/>
                </a:solidFill>
                <a:latin typeface="Courier"/>
              </a:rPr>
              <a:t>times =</a:t>
            </a:r>
            <a:r>
              <a:rPr sz="1800" dirty="0">
                <a:latin typeface="Courier"/>
              </a:rPr>
              <a:t> times,</a:t>
            </a:r>
            <a:r>
              <a:rPr lang="en-GB" sz="1800" dirty="0">
                <a:latin typeface="Courier"/>
              </a:rPr>
              <a:t> </a:t>
            </a:r>
            <a:r>
              <a:rPr sz="1800" dirty="0" err="1">
                <a:solidFill>
                  <a:srgbClr val="902000"/>
                </a:solidFill>
                <a:latin typeface="Courier"/>
              </a:rPr>
              <a:t>func</a:t>
            </a:r>
            <a:r>
              <a:rPr sz="1800" dirty="0">
                <a:solidFill>
                  <a:srgbClr val="902000"/>
                </a:solidFill>
                <a:latin typeface="Courier"/>
              </a:rPr>
              <a:t> =</a:t>
            </a:r>
            <a:r>
              <a:rPr sz="1800" dirty="0">
                <a:latin typeface="Courier"/>
              </a:rPr>
              <a:t> </a:t>
            </a:r>
            <a:r>
              <a:rPr sz="1800" dirty="0" err="1">
                <a:latin typeface="Courier"/>
              </a:rPr>
              <a:t>SI_open_model</a:t>
            </a:r>
            <a:r>
              <a:rPr sz="1800" dirty="0">
                <a:latin typeface="Courier"/>
              </a:rPr>
              <a:t>,</a:t>
            </a:r>
            <a:r>
              <a:rPr lang="en-GB" sz="1800" dirty="0">
                <a:latin typeface="Courier"/>
              </a:rPr>
              <a:t> </a:t>
            </a:r>
            <a:r>
              <a:rPr sz="1800" dirty="0" err="1">
                <a:solidFill>
                  <a:srgbClr val="902000"/>
                </a:solidFill>
                <a:latin typeface="Courier"/>
              </a:rPr>
              <a:t>parms</a:t>
            </a:r>
            <a:r>
              <a:rPr sz="1800" dirty="0">
                <a:solidFill>
                  <a:srgbClr val="902000"/>
                </a:solidFill>
                <a:latin typeface="Courier"/>
              </a:rPr>
              <a:t> =</a:t>
            </a:r>
            <a:r>
              <a:rPr sz="1800" dirty="0">
                <a:latin typeface="Courier"/>
              </a:rPr>
              <a:t> parameters,</a:t>
            </a:r>
            <a:r>
              <a:rPr lang="en-GB" sz="1800" dirty="0">
                <a:latin typeface="Courier"/>
              </a:rPr>
              <a:t> </a:t>
            </a:r>
            <a:r>
              <a:rPr sz="1800" dirty="0">
                <a:solidFill>
                  <a:srgbClr val="902000"/>
                </a:solidFill>
                <a:latin typeface="Courier"/>
              </a:rPr>
              <a:t>method =</a:t>
            </a:r>
            <a:r>
              <a:rPr sz="1800" dirty="0">
                <a:latin typeface="Courier"/>
              </a:rPr>
              <a:t> </a:t>
            </a:r>
            <a:r>
              <a:rPr sz="1800" dirty="0">
                <a:solidFill>
                  <a:srgbClr val="4070A0"/>
                </a:solidFill>
                <a:latin typeface="Courier"/>
              </a:rPr>
              <a:t>"</a:t>
            </a:r>
            <a:r>
              <a:rPr sz="1800" dirty="0" err="1">
                <a:solidFill>
                  <a:srgbClr val="4070A0"/>
                </a:solidFill>
                <a:latin typeface="Courier"/>
              </a:rPr>
              <a:t>lsoda</a:t>
            </a:r>
            <a:r>
              <a:rPr sz="1800" dirty="0">
                <a:solidFill>
                  <a:srgbClr val="4070A0"/>
                </a:solidFill>
                <a:latin typeface="Courier"/>
              </a:rPr>
              <a:t>"</a:t>
            </a:r>
            <a:r>
              <a:rPr sz="1800" dirty="0">
                <a:latin typeface="Courier"/>
              </a:rPr>
              <a:t>, </a:t>
            </a:r>
            <a:r>
              <a:rPr sz="1800" dirty="0">
                <a:solidFill>
                  <a:srgbClr val="902000"/>
                </a:solidFill>
                <a:latin typeface="Courier"/>
              </a:rPr>
              <a:t>events =</a:t>
            </a:r>
            <a:r>
              <a:rPr sz="1800" dirty="0">
                <a:latin typeface="Courier"/>
              </a:rPr>
              <a:t> </a:t>
            </a:r>
            <a:r>
              <a:rPr sz="1800" b="1" dirty="0">
                <a:solidFill>
                  <a:srgbClr val="007020"/>
                </a:solidFill>
                <a:latin typeface="Courier"/>
              </a:rPr>
              <a:t>list</a:t>
            </a:r>
            <a:r>
              <a:rPr sz="1800" dirty="0">
                <a:latin typeface="Courier"/>
              </a:rPr>
              <a:t>(</a:t>
            </a:r>
            <a:r>
              <a:rPr sz="1800" dirty="0" err="1">
                <a:solidFill>
                  <a:srgbClr val="902000"/>
                </a:solidFill>
                <a:latin typeface="Courier"/>
              </a:rPr>
              <a:t>func</a:t>
            </a:r>
            <a:r>
              <a:rPr sz="1800" dirty="0">
                <a:solidFill>
                  <a:srgbClr val="902000"/>
                </a:solidFill>
                <a:latin typeface="Courier"/>
              </a:rPr>
              <a:t> =</a:t>
            </a:r>
            <a:r>
              <a:rPr sz="1800" dirty="0">
                <a:latin typeface="Courier"/>
              </a:rPr>
              <a:t> </a:t>
            </a:r>
            <a:r>
              <a:rPr sz="1800" dirty="0" err="1">
                <a:latin typeface="Courier"/>
              </a:rPr>
              <a:t>event_I_cull</a:t>
            </a:r>
            <a:r>
              <a:rPr sz="1800" dirty="0">
                <a:latin typeface="Courier"/>
              </a:rPr>
              <a:t>,</a:t>
            </a:r>
            <a:r>
              <a:rPr lang="en-GB" sz="1800" dirty="0">
                <a:latin typeface="Courier"/>
              </a:rPr>
              <a:t> </a:t>
            </a:r>
            <a:r>
              <a:rPr sz="1800" dirty="0">
                <a:solidFill>
                  <a:srgbClr val="902000"/>
                </a:solidFill>
                <a:latin typeface="Courier"/>
              </a:rPr>
              <a:t>root =</a:t>
            </a:r>
            <a:r>
              <a:rPr sz="1800" dirty="0">
                <a:latin typeface="Courier"/>
              </a:rPr>
              <a:t> </a:t>
            </a:r>
            <a:r>
              <a:rPr sz="1800" dirty="0">
                <a:solidFill>
                  <a:srgbClr val="007020"/>
                </a:solidFill>
                <a:latin typeface="Courier"/>
              </a:rPr>
              <a:t>TRUE</a:t>
            </a:r>
            <a:r>
              <a:rPr sz="1800" dirty="0">
                <a:latin typeface="Courier"/>
              </a:rPr>
              <a:t>),</a:t>
            </a:r>
            <a:br>
              <a:rPr dirty="0"/>
            </a:br>
            <a:r>
              <a:rPr sz="1800" dirty="0">
                <a:latin typeface="Courier"/>
              </a:rPr>
              <a:t>      </a:t>
            </a:r>
            <a:r>
              <a:rPr sz="1800" dirty="0" err="1">
                <a:solidFill>
                  <a:srgbClr val="902000"/>
                </a:solidFill>
                <a:latin typeface="Courier"/>
              </a:rPr>
              <a:t>rootfun</a:t>
            </a:r>
            <a:r>
              <a:rPr sz="1800" dirty="0">
                <a:solidFill>
                  <a:srgbClr val="902000"/>
                </a:solidFill>
                <a:latin typeface="Courier"/>
              </a:rPr>
              <a:t> =</a:t>
            </a:r>
            <a:r>
              <a:rPr sz="1800" dirty="0">
                <a:latin typeface="Courier"/>
              </a:rPr>
              <a:t> root)</a:t>
            </a:r>
            <a:endParaRPr lang="en-GB" sz="1800" dirty="0">
              <a:latin typeface="Courier"/>
            </a:endParaRPr>
          </a:p>
          <a:p>
            <a:pPr marL="1270000" lvl="0" indent="0">
              <a:buNone/>
            </a:pPr>
            <a:endParaRPr sz="1800" dirty="0">
              <a:latin typeface="Courier"/>
            </a:endParaRPr>
          </a:p>
          <a:p>
            <a:pPr marL="0" lvl="0" indent="0">
              <a:buNone/>
            </a:pPr>
            <a:r>
              <a:rPr sz="2400" dirty="0"/>
              <a:t>What does the output look like?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EEF31DF-4621-E1CA-E404-D5299D335B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E6475D-BDED-4D62-A64C-203EC56ADB6A}" type="slidenum">
              <a:rPr lang="en-GB" smtClean="0"/>
              <a:t>79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989460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6FEA5B-EA73-3A8C-B06E-93E66C65FD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A38A34-E6AA-BFB7-9C0D-49E8F0152F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400" dirty="0"/>
              <a:t>Using </a:t>
            </a:r>
            <a:r>
              <a:rPr lang="en-GB" sz="2400" dirty="0" err="1"/>
              <a:t>Rcpp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EC5CEF1-3F9B-A3A0-BFF2-12E1361B6D41}"/>
              </a:ext>
            </a:extLst>
          </p:cNvPr>
          <p:cNvSpPr txBox="1">
            <a:spLocks/>
          </p:cNvSpPr>
          <p:nvPr/>
        </p:nvSpPr>
        <p:spPr>
          <a:xfrm>
            <a:off x="457200" y="1510948"/>
            <a:ext cx="8229600" cy="4821382"/>
          </a:xfrm>
          <a:prstGeom prst="rect">
            <a:avLst/>
          </a:prstGeom>
        </p:spPr>
        <p:txBody>
          <a:bodyPr/>
          <a:lstStyle>
            <a:lvl1pPr marL="0" indent="0" algn="l" defTabSz="342991" rtl="0" eaLnBrk="1" latinLnBrk="0" hangingPunct="1">
              <a:spcBef>
                <a:spcPct val="20000"/>
              </a:spcBef>
              <a:buFont typeface="Arial"/>
              <a:buNone/>
              <a:defRPr sz="1800" b="0" i="0" kern="1200" baseline="0">
                <a:solidFill>
                  <a:schemeClr val="tx1"/>
                </a:solidFill>
                <a:latin typeface="open sans" charset="0"/>
                <a:ea typeface="+mn-ea"/>
                <a:cs typeface="+mn-cs"/>
              </a:defRPr>
            </a:lvl1pPr>
            <a:lvl2pPr marL="557361" indent="-214370" algn="l" defTabSz="342991" rtl="0" eaLnBrk="1" latinLnBrk="0" hangingPunct="1">
              <a:spcBef>
                <a:spcPct val="20000"/>
              </a:spcBef>
              <a:buFont typeface="Arial"/>
              <a:buChar char="–"/>
              <a:defRPr sz="21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479" indent="-171496" algn="l" defTabSz="342991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470" indent="-171496" algn="l" defTabSz="342991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461" indent="-171496" algn="l" defTabSz="342991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6453" indent="-171496" algn="l" defTabSz="342991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444" indent="-171496" algn="l" defTabSz="342991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436" indent="-171496" algn="l" defTabSz="342991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427" indent="-171496" algn="l" defTabSz="342991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GB" sz="2400" dirty="0" err="1"/>
              <a:t>Rcpp</a:t>
            </a:r>
            <a:r>
              <a:rPr lang="en-GB" sz="2400" dirty="0"/>
              <a:t> is an R package that provides an interface between R and C++</a:t>
            </a:r>
          </a:p>
          <a:p>
            <a:pPr lvl="1"/>
            <a:r>
              <a:rPr lang="en-GB" sz="2400" dirty="0"/>
              <a:t>The </a:t>
            </a:r>
            <a:r>
              <a:rPr lang="en-GB" sz="2400" dirty="0" err="1">
                <a:latin typeface="Courier"/>
              </a:rPr>
              <a:t>func</a:t>
            </a:r>
            <a:r>
              <a:rPr lang="en-GB" sz="2400" dirty="0"/>
              <a:t> input in </a:t>
            </a:r>
            <a:r>
              <a:rPr lang="en-GB" sz="2400" dirty="0">
                <a:latin typeface="Courier"/>
              </a:rPr>
              <a:t>ode</a:t>
            </a:r>
            <a:r>
              <a:rPr lang="en-GB" sz="2400" dirty="0"/>
              <a:t> can be written in C++</a:t>
            </a:r>
          </a:p>
          <a:p>
            <a:pPr lvl="1"/>
            <a:r>
              <a:rPr lang="en-GB" sz="2400" dirty="0"/>
              <a:t>Overcomes some of R’s speed issues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9DE305A-16A6-F631-CB45-7E5B9E9458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E6475D-BDED-4D62-A64C-203EC56ADB6A}" type="slidenum">
              <a:rPr lang="en-GB" smtClean="0"/>
              <a:t>80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861606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A63109-3CDB-DD57-DFAF-7635976EEF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2478A9-19EE-25E8-360F-D66AE2455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400" dirty="0"/>
              <a:t>Using </a:t>
            </a:r>
            <a:r>
              <a:rPr lang="en-GB" sz="2400" dirty="0" err="1"/>
              <a:t>Rcpp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F23539C-B905-AD52-3550-D6CC47AEC59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200" y="1252005"/>
            <a:ext cx="8229600" cy="4821382"/>
          </a:xfrm>
        </p:spPr>
        <p:txBody>
          <a:bodyPr/>
          <a:lstStyle/>
          <a:p>
            <a:pPr marL="118000" lvl="0" indent="0">
              <a:buNone/>
            </a:pPr>
            <a:r>
              <a:rPr sz="1300" dirty="0">
                <a:solidFill>
                  <a:srgbClr val="BC7A00"/>
                </a:solidFill>
                <a:latin typeface="Courier"/>
              </a:rPr>
              <a:t>#include </a:t>
            </a:r>
            <a:r>
              <a:rPr sz="1300" dirty="0">
                <a:latin typeface="Courier"/>
              </a:rPr>
              <a:t>&lt;</a:t>
            </a:r>
            <a:r>
              <a:rPr sz="1300" dirty="0" err="1">
                <a:latin typeface="Courier"/>
              </a:rPr>
              <a:t>Rcpp.h</a:t>
            </a:r>
            <a:r>
              <a:rPr sz="1300" dirty="0">
                <a:latin typeface="Courier"/>
              </a:rPr>
              <a:t>&gt;</a:t>
            </a:r>
            <a:br>
              <a:rPr sz="1300" dirty="0"/>
            </a:br>
            <a:r>
              <a:rPr sz="1300" b="1" dirty="0">
                <a:solidFill>
                  <a:srgbClr val="007020"/>
                </a:solidFill>
                <a:latin typeface="Courier"/>
              </a:rPr>
              <a:t>using</a:t>
            </a:r>
            <a:r>
              <a:rPr sz="1300" dirty="0">
                <a:latin typeface="Courier"/>
              </a:rPr>
              <a:t> </a:t>
            </a:r>
            <a:r>
              <a:rPr sz="1300" b="1" dirty="0">
                <a:solidFill>
                  <a:srgbClr val="007020"/>
                </a:solidFill>
                <a:latin typeface="Courier"/>
              </a:rPr>
              <a:t>namespace</a:t>
            </a:r>
            <a:r>
              <a:rPr sz="1300" dirty="0">
                <a:latin typeface="Courier"/>
              </a:rPr>
              <a:t> </a:t>
            </a:r>
            <a:r>
              <a:rPr sz="1300" dirty="0" err="1">
                <a:latin typeface="Courier"/>
              </a:rPr>
              <a:t>Rcpp</a:t>
            </a:r>
            <a:r>
              <a:rPr sz="1300" dirty="0">
                <a:latin typeface="Courier"/>
              </a:rPr>
              <a:t>;</a:t>
            </a:r>
            <a:br>
              <a:rPr sz="1300" dirty="0"/>
            </a:br>
            <a:br>
              <a:rPr sz="1300" dirty="0"/>
            </a:br>
            <a:r>
              <a:rPr sz="1300" i="1" dirty="0">
                <a:solidFill>
                  <a:srgbClr val="60A0B0"/>
                </a:solidFill>
                <a:latin typeface="Courier"/>
              </a:rPr>
              <a:t>// [[</a:t>
            </a:r>
            <a:r>
              <a:rPr sz="1300" i="1" dirty="0" err="1">
                <a:solidFill>
                  <a:srgbClr val="60A0B0"/>
                </a:solidFill>
                <a:latin typeface="Courier"/>
              </a:rPr>
              <a:t>Rcpp</a:t>
            </a:r>
            <a:r>
              <a:rPr sz="1300" i="1" dirty="0">
                <a:solidFill>
                  <a:srgbClr val="60A0B0"/>
                </a:solidFill>
                <a:latin typeface="Courier"/>
              </a:rPr>
              <a:t>::export]]</a:t>
            </a:r>
            <a:br>
              <a:rPr sz="1300" dirty="0"/>
            </a:br>
            <a:r>
              <a:rPr sz="1300" dirty="0">
                <a:latin typeface="Courier"/>
              </a:rPr>
              <a:t>List </a:t>
            </a:r>
            <a:r>
              <a:rPr sz="1300" dirty="0" err="1">
                <a:latin typeface="Courier"/>
              </a:rPr>
              <a:t>SIR_cpp_model</a:t>
            </a:r>
            <a:r>
              <a:rPr sz="1300" dirty="0">
                <a:latin typeface="Courier"/>
              </a:rPr>
              <a:t>(</a:t>
            </a:r>
            <a:r>
              <a:rPr sz="1300" dirty="0" err="1">
                <a:latin typeface="Courier"/>
              </a:rPr>
              <a:t>NumericVector</a:t>
            </a:r>
            <a:r>
              <a:rPr sz="1300" dirty="0">
                <a:latin typeface="Courier"/>
              </a:rPr>
              <a:t> </a:t>
            </a:r>
            <a:r>
              <a:rPr lang="en-GB" sz="1300" dirty="0">
                <a:latin typeface="Courier"/>
              </a:rPr>
              <a:t>t</a:t>
            </a:r>
            <a:r>
              <a:rPr sz="1300" dirty="0">
                <a:latin typeface="Courier"/>
              </a:rPr>
              <a:t>,</a:t>
            </a:r>
            <a:r>
              <a:rPr lang="en-GB" sz="1300" dirty="0">
                <a:latin typeface="Courier"/>
              </a:rPr>
              <a:t> </a:t>
            </a:r>
            <a:r>
              <a:rPr sz="1300" dirty="0" err="1">
                <a:latin typeface="Courier"/>
              </a:rPr>
              <a:t>NumericVector</a:t>
            </a:r>
            <a:r>
              <a:rPr sz="1300" dirty="0">
                <a:latin typeface="Courier"/>
              </a:rPr>
              <a:t> state,</a:t>
            </a:r>
            <a:br>
              <a:rPr sz="1300" dirty="0"/>
            </a:br>
            <a:r>
              <a:rPr lang="en-GB" sz="1300" dirty="0"/>
              <a:t>                                           </a:t>
            </a:r>
            <a:r>
              <a:rPr sz="1300" dirty="0" err="1">
                <a:latin typeface="Courier"/>
              </a:rPr>
              <a:t>NumericVector</a:t>
            </a:r>
            <a:r>
              <a:rPr sz="1300" dirty="0">
                <a:latin typeface="Courier"/>
              </a:rPr>
              <a:t> parms)</a:t>
            </a:r>
            <a:endParaRPr lang="en-GB" sz="1300" dirty="0">
              <a:latin typeface="Courier"/>
            </a:endParaRPr>
          </a:p>
          <a:p>
            <a:pPr marL="118000" lvl="0" indent="0">
              <a:buNone/>
            </a:pPr>
            <a:r>
              <a:rPr sz="1300" dirty="0">
                <a:latin typeface="Courier"/>
              </a:rPr>
              <a:t>{  </a:t>
            </a:r>
            <a:br>
              <a:rPr sz="1300" dirty="0"/>
            </a:br>
            <a:r>
              <a:rPr sz="1300" dirty="0">
                <a:latin typeface="Courier"/>
              </a:rPr>
              <a:t>    </a:t>
            </a:r>
            <a:r>
              <a:rPr sz="1300" i="1" dirty="0">
                <a:solidFill>
                  <a:srgbClr val="60A0B0"/>
                </a:solidFill>
                <a:latin typeface="Courier"/>
              </a:rPr>
              <a:t>// </a:t>
            </a:r>
            <a:r>
              <a:rPr lang="en-GB" sz="1300" i="1" dirty="0">
                <a:solidFill>
                  <a:srgbClr val="60A0B0"/>
                </a:solidFill>
                <a:latin typeface="Courier"/>
              </a:rPr>
              <a:t>Get</a:t>
            </a:r>
            <a:r>
              <a:rPr sz="1300" i="1" dirty="0">
                <a:solidFill>
                  <a:srgbClr val="60A0B0"/>
                </a:solidFill>
                <a:latin typeface="Courier"/>
              </a:rPr>
              <a:t> variables</a:t>
            </a:r>
            <a:br>
              <a:rPr sz="1300" dirty="0"/>
            </a:br>
            <a:r>
              <a:rPr sz="1300" dirty="0">
                <a:latin typeface="Courier"/>
              </a:rPr>
              <a:t>    </a:t>
            </a:r>
            <a:r>
              <a:rPr sz="1300" dirty="0">
                <a:solidFill>
                  <a:srgbClr val="902000"/>
                </a:solidFill>
                <a:latin typeface="Courier"/>
              </a:rPr>
              <a:t>double</a:t>
            </a:r>
            <a:r>
              <a:rPr sz="1300" dirty="0">
                <a:latin typeface="Courier"/>
              </a:rPr>
              <a:t> S = state[</a:t>
            </a:r>
            <a:r>
              <a:rPr sz="1300" dirty="0">
                <a:solidFill>
                  <a:srgbClr val="4070A0"/>
                </a:solidFill>
                <a:latin typeface="Courier"/>
              </a:rPr>
              <a:t>"S"</a:t>
            </a:r>
            <a:r>
              <a:rPr sz="1300" dirty="0">
                <a:latin typeface="Courier"/>
              </a:rPr>
              <a:t>];</a:t>
            </a:r>
            <a:br>
              <a:rPr sz="1300" dirty="0"/>
            </a:br>
            <a:r>
              <a:rPr sz="1300" dirty="0">
                <a:latin typeface="Courier"/>
              </a:rPr>
              <a:t>    </a:t>
            </a:r>
            <a:r>
              <a:rPr sz="1300" dirty="0">
                <a:solidFill>
                  <a:srgbClr val="902000"/>
                </a:solidFill>
                <a:latin typeface="Courier"/>
              </a:rPr>
              <a:t>double</a:t>
            </a:r>
            <a:r>
              <a:rPr sz="1300" dirty="0">
                <a:latin typeface="Courier"/>
              </a:rPr>
              <a:t> I = state[</a:t>
            </a:r>
            <a:r>
              <a:rPr sz="1300" dirty="0">
                <a:solidFill>
                  <a:srgbClr val="4070A0"/>
                </a:solidFill>
                <a:latin typeface="Courier"/>
              </a:rPr>
              <a:t>"I"</a:t>
            </a:r>
            <a:r>
              <a:rPr sz="1300" dirty="0">
                <a:latin typeface="Courier"/>
              </a:rPr>
              <a:t>];</a:t>
            </a:r>
            <a:br>
              <a:rPr sz="1300" dirty="0"/>
            </a:br>
            <a:r>
              <a:rPr sz="1300" dirty="0">
                <a:latin typeface="Courier"/>
              </a:rPr>
              <a:t>    </a:t>
            </a:r>
            <a:r>
              <a:rPr sz="1300" dirty="0">
                <a:solidFill>
                  <a:srgbClr val="902000"/>
                </a:solidFill>
                <a:latin typeface="Courier"/>
              </a:rPr>
              <a:t>double</a:t>
            </a:r>
            <a:r>
              <a:rPr sz="1300" dirty="0">
                <a:latin typeface="Courier"/>
              </a:rPr>
              <a:t> R = state[</a:t>
            </a:r>
            <a:r>
              <a:rPr sz="1300" dirty="0">
                <a:solidFill>
                  <a:srgbClr val="4070A0"/>
                </a:solidFill>
                <a:latin typeface="Courier"/>
              </a:rPr>
              <a:t>"R"</a:t>
            </a:r>
            <a:r>
              <a:rPr sz="1300" dirty="0">
                <a:latin typeface="Courier"/>
              </a:rPr>
              <a:t>];</a:t>
            </a:r>
            <a:br>
              <a:rPr sz="1300" dirty="0"/>
            </a:br>
            <a:r>
              <a:rPr sz="1300" dirty="0">
                <a:latin typeface="Courier"/>
              </a:rPr>
              <a:t>    </a:t>
            </a:r>
            <a:r>
              <a:rPr sz="1300" dirty="0">
                <a:solidFill>
                  <a:srgbClr val="902000"/>
                </a:solidFill>
                <a:latin typeface="Courier"/>
              </a:rPr>
              <a:t>double</a:t>
            </a:r>
            <a:r>
              <a:rPr sz="1300" dirty="0">
                <a:latin typeface="Courier"/>
              </a:rPr>
              <a:t> N = S + I + R;</a:t>
            </a:r>
            <a:br>
              <a:rPr sz="1300" dirty="0"/>
            </a:br>
            <a:r>
              <a:rPr sz="1300" dirty="0">
                <a:latin typeface="Courier"/>
              </a:rPr>
              <a:t>    </a:t>
            </a:r>
            <a:br>
              <a:rPr sz="1300" dirty="0"/>
            </a:br>
            <a:r>
              <a:rPr sz="1300" dirty="0">
                <a:latin typeface="Courier"/>
              </a:rPr>
              <a:t>    </a:t>
            </a:r>
            <a:r>
              <a:rPr sz="1300" i="1" dirty="0">
                <a:solidFill>
                  <a:srgbClr val="60A0B0"/>
                </a:solidFill>
                <a:latin typeface="Courier"/>
              </a:rPr>
              <a:t>// </a:t>
            </a:r>
            <a:r>
              <a:rPr lang="en-GB" sz="1300" i="1" dirty="0">
                <a:solidFill>
                  <a:srgbClr val="60A0B0"/>
                </a:solidFill>
                <a:latin typeface="Courier"/>
              </a:rPr>
              <a:t>Get</a:t>
            </a:r>
            <a:r>
              <a:rPr sz="1300" i="1" dirty="0">
                <a:solidFill>
                  <a:srgbClr val="60A0B0"/>
                </a:solidFill>
                <a:latin typeface="Courier"/>
              </a:rPr>
              <a:t> parameters</a:t>
            </a:r>
            <a:br>
              <a:rPr sz="1300" dirty="0"/>
            </a:br>
            <a:r>
              <a:rPr sz="1300" dirty="0">
                <a:latin typeface="Courier"/>
              </a:rPr>
              <a:t>    </a:t>
            </a:r>
            <a:r>
              <a:rPr sz="1300" dirty="0">
                <a:solidFill>
                  <a:srgbClr val="902000"/>
                </a:solidFill>
                <a:latin typeface="Courier"/>
              </a:rPr>
              <a:t>double</a:t>
            </a:r>
            <a:r>
              <a:rPr sz="1300" dirty="0">
                <a:latin typeface="Courier"/>
              </a:rPr>
              <a:t> beta = parms[</a:t>
            </a:r>
            <a:r>
              <a:rPr sz="1300" dirty="0">
                <a:solidFill>
                  <a:srgbClr val="4070A0"/>
                </a:solidFill>
                <a:latin typeface="Courier"/>
              </a:rPr>
              <a:t>"beta"</a:t>
            </a:r>
            <a:r>
              <a:rPr sz="1300" dirty="0">
                <a:latin typeface="Courier"/>
              </a:rPr>
              <a:t>];</a:t>
            </a:r>
            <a:br>
              <a:rPr sz="1300" dirty="0"/>
            </a:br>
            <a:r>
              <a:rPr sz="1300" dirty="0">
                <a:latin typeface="Courier"/>
              </a:rPr>
              <a:t>    </a:t>
            </a:r>
            <a:r>
              <a:rPr sz="1300" dirty="0">
                <a:solidFill>
                  <a:srgbClr val="902000"/>
                </a:solidFill>
                <a:latin typeface="Courier"/>
              </a:rPr>
              <a:t>double</a:t>
            </a:r>
            <a:r>
              <a:rPr sz="1300" dirty="0">
                <a:latin typeface="Courier"/>
              </a:rPr>
              <a:t> gamma = parms[</a:t>
            </a:r>
            <a:r>
              <a:rPr sz="1300" dirty="0">
                <a:solidFill>
                  <a:srgbClr val="4070A0"/>
                </a:solidFill>
                <a:latin typeface="Courier"/>
              </a:rPr>
              <a:t>"gamma"</a:t>
            </a:r>
            <a:r>
              <a:rPr sz="1300" dirty="0">
                <a:latin typeface="Courier"/>
              </a:rPr>
              <a:t>];</a:t>
            </a:r>
            <a:br>
              <a:rPr sz="1300" dirty="0"/>
            </a:br>
            <a:r>
              <a:rPr sz="1300" dirty="0">
                <a:latin typeface="Courier"/>
              </a:rPr>
              <a:t>    </a:t>
            </a:r>
            <a:br>
              <a:rPr sz="1300" dirty="0"/>
            </a:br>
            <a:r>
              <a:rPr sz="1300" dirty="0">
                <a:latin typeface="Courier"/>
              </a:rPr>
              <a:t>    </a:t>
            </a:r>
            <a:r>
              <a:rPr sz="1300" i="1" dirty="0">
                <a:solidFill>
                  <a:srgbClr val="60A0B0"/>
                </a:solidFill>
                <a:latin typeface="Courier"/>
              </a:rPr>
              <a:t>// Define differential equations</a:t>
            </a:r>
            <a:br>
              <a:rPr sz="1300" dirty="0"/>
            </a:br>
            <a:r>
              <a:rPr sz="1300" dirty="0">
                <a:latin typeface="Courier"/>
              </a:rPr>
              <a:t>    </a:t>
            </a:r>
            <a:r>
              <a:rPr sz="1300" dirty="0">
                <a:solidFill>
                  <a:srgbClr val="902000"/>
                </a:solidFill>
                <a:latin typeface="Courier"/>
              </a:rPr>
              <a:t>double</a:t>
            </a:r>
            <a:r>
              <a:rPr sz="1300" dirty="0">
                <a:latin typeface="Courier"/>
              </a:rPr>
              <a:t> </a:t>
            </a:r>
            <a:r>
              <a:rPr sz="1300" dirty="0" err="1">
                <a:latin typeface="Courier"/>
              </a:rPr>
              <a:t>dS</a:t>
            </a:r>
            <a:r>
              <a:rPr sz="1300" dirty="0">
                <a:latin typeface="Courier"/>
              </a:rPr>
              <a:t> = -(beta * S * I) / N;</a:t>
            </a:r>
            <a:br>
              <a:rPr sz="1300" dirty="0"/>
            </a:br>
            <a:r>
              <a:rPr sz="1300" dirty="0">
                <a:latin typeface="Courier"/>
              </a:rPr>
              <a:t>    </a:t>
            </a:r>
            <a:r>
              <a:rPr sz="1300" dirty="0">
                <a:solidFill>
                  <a:srgbClr val="902000"/>
                </a:solidFill>
                <a:latin typeface="Courier"/>
              </a:rPr>
              <a:t>double</a:t>
            </a:r>
            <a:r>
              <a:rPr sz="1300" dirty="0">
                <a:latin typeface="Courier"/>
              </a:rPr>
              <a:t> </a:t>
            </a:r>
            <a:r>
              <a:rPr sz="1300" dirty="0" err="1">
                <a:latin typeface="Courier"/>
              </a:rPr>
              <a:t>dI</a:t>
            </a:r>
            <a:r>
              <a:rPr sz="1300" dirty="0">
                <a:latin typeface="Courier"/>
              </a:rPr>
              <a:t> = (beta * S * I) / N - gamma * I;</a:t>
            </a:r>
            <a:br>
              <a:rPr sz="1300" dirty="0"/>
            </a:br>
            <a:r>
              <a:rPr sz="1300" dirty="0">
                <a:latin typeface="Courier"/>
              </a:rPr>
              <a:t>    </a:t>
            </a:r>
            <a:r>
              <a:rPr sz="1300" dirty="0">
                <a:solidFill>
                  <a:srgbClr val="902000"/>
                </a:solidFill>
                <a:latin typeface="Courier"/>
              </a:rPr>
              <a:t>double</a:t>
            </a:r>
            <a:r>
              <a:rPr sz="1300" dirty="0">
                <a:latin typeface="Courier"/>
              </a:rPr>
              <a:t> </a:t>
            </a:r>
            <a:r>
              <a:rPr sz="1300" dirty="0" err="1">
                <a:latin typeface="Courier"/>
              </a:rPr>
              <a:t>dR</a:t>
            </a:r>
            <a:r>
              <a:rPr sz="1300" dirty="0">
                <a:latin typeface="Courier"/>
              </a:rPr>
              <a:t> = gamma * I;</a:t>
            </a:r>
            <a:br>
              <a:rPr sz="1300" dirty="0"/>
            </a:br>
            <a:r>
              <a:rPr sz="1300" dirty="0">
                <a:latin typeface="Courier"/>
              </a:rPr>
              <a:t>    </a:t>
            </a:r>
            <a:br>
              <a:rPr sz="1300" dirty="0"/>
            </a:br>
            <a:r>
              <a:rPr sz="1300" dirty="0">
                <a:latin typeface="Courier"/>
              </a:rPr>
              <a:t>    </a:t>
            </a:r>
            <a:r>
              <a:rPr sz="1300" dirty="0" err="1">
                <a:latin typeface="Courier"/>
              </a:rPr>
              <a:t>NumericVector</a:t>
            </a:r>
            <a:r>
              <a:rPr sz="1300" dirty="0">
                <a:latin typeface="Courier"/>
              </a:rPr>
              <a:t> </a:t>
            </a:r>
            <a:r>
              <a:rPr sz="1300" dirty="0" err="1">
                <a:latin typeface="Courier"/>
              </a:rPr>
              <a:t>res_vec</a:t>
            </a:r>
            <a:r>
              <a:rPr sz="1300" dirty="0">
                <a:latin typeface="Courier"/>
              </a:rPr>
              <a:t> = </a:t>
            </a:r>
            <a:r>
              <a:rPr sz="1300" dirty="0" err="1">
                <a:latin typeface="Courier"/>
              </a:rPr>
              <a:t>NumericVector</a:t>
            </a:r>
            <a:r>
              <a:rPr sz="1300" dirty="0">
                <a:latin typeface="Courier"/>
              </a:rPr>
              <a:t>::create(</a:t>
            </a:r>
            <a:r>
              <a:rPr sz="1300" dirty="0" err="1">
                <a:latin typeface="Courier"/>
              </a:rPr>
              <a:t>dS</a:t>
            </a:r>
            <a:r>
              <a:rPr sz="1300" dirty="0">
                <a:latin typeface="Courier"/>
              </a:rPr>
              <a:t>, </a:t>
            </a:r>
            <a:r>
              <a:rPr sz="1300" dirty="0" err="1">
                <a:latin typeface="Courier"/>
              </a:rPr>
              <a:t>dI</a:t>
            </a:r>
            <a:r>
              <a:rPr sz="1300" dirty="0">
                <a:latin typeface="Courier"/>
              </a:rPr>
              <a:t>, </a:t>
            </a:r>
            <a:r>
              <a:rPr sz="1300" dirty="0" err="1">
                <a:latin typeface="Courier"/>
              </a:rPr>
              <a:t>dR</a:t>
            </a:r>
            <a:r>
              <a:rPr sz="1300" dirty="0">
                <a:latin typeface="Courier"/>
              </a:rPr>
              <a:t> );</a:t>
            </a:r>
            <a:br>
              <a:rPr sz="1300" dirty="0"/>
            </a:br>
            <a:r>
              <a:rPr sz="1300" dirty="0">
                <a:latin typeface="Courier"/>
              </a:rPr>
              <a:t>    </a:t>
            </a:r>
            <a:br>
              <a:rPr sz="1300" dirty="0"/>
            </a:br>
            <a:r>
              <a:rPr sz="1300" dirty="0">
                <a:latin typeface="Courier"/>
              </a:rPr>
              <a:t>    List res = List::create(</a:t>
            </a:r>
            <a:r>
              <a:rPr sz="1300" dirty="0" err="1">
                <a:latin typeface="Courier"/>
              </a:rPr>
              <a:t>res_vec</a:t>
            </a:r>
            <a:r>
              <a:rPr sz="1300" dirty="0">
                <a:latin typeface="Courier"/>
              </a:rPr>
              <a:t>);</a:t>
            </a:r>
            <a:br>
              <a:rPr sz="1300" dirty="0"/>
            </a:br>
            <a:r>
              <a:rPr sz="1300" dirty="0">
                <a:latin typeface="Courier"/>
              </a:rPr>
              <a:t>    </a:t>
            </a:r>
            <a:br>
              <a:rPr sz="1300" dirty="0"/>
            </a:br>
            <a:r>
              <a:rPr sz="1300" dirty="0">
                <a:latin typeface="Courier"/>
              </a:rPr>
              <a:t>    </a:t>
            </a:r>
            <a:r>
              <a:rPr sz="1300" b="1" dirty="0">
                <a:solidFill>
                  <a:srgbClr val="007020"/>
                </a:solidFill>
                <a:latin typeface="Courier"/>
              </a:rPr>
              <a:t>return</a:t>
            </a:r>
            <a:r>
              <a:rPr sz="1300" dirty="0">
                <a:latin typeface="Courier"/>
              </a:rPr>
              <a:t>(res);</a:t>
            </a:r>
            <a:br>
              <a:rPr sz="1300" dirty="0"/>
            </a:br>
            <a:r>
              <a:rPr sz="1300" dirty="0">
                <a:latin typeface="Courier"/>
              </a:rPr>
              <a:t>}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F05CBDC-1C53-4BD9-D572-0F7B0328A2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E6475D-BDED-4D62-A64C-203EC56ADB6A}" type="slidenum">
              <a:rPr lang="en-GB" smtClean="0"/>
              <a:t>81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169537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94C55F-F7F4-91AD-B92A-0EFF3215AC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6BA75C4E-4EEC-B5FD-21ED-9B6029FCC1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82956"/>
            <a:ext cx="9144000" cy="835301"/>
          </a:xfrm>
          <a:prstGeom prst="rect">
            <a:avLst/>
          </a:prstGeom>
        </p:spPr>
        <p:txBody>
          <a:bodyPr/>
          <a:lstStyle/>
          <a:p>
            <a:pPr marL="0" lvl="0" indent="0">
              <a:buNone/>
            </a:pPr>
            <a:r>
              <a:rPr sz="4400" dirty="0">
                <a:solidFill>
                  <a:schemeClr val="tx2"/>
                </a:solidFill>
              </a:rPr>
              <a:t>Practical part 2</a:t>
            </a:r>
          </a:p>
        </p:txBody>
      </p:sp>
    </p:spTree>
    <p:extLst>
      <p:ext uri="{BB962C8B-B14F-4D97-AF65-F5344CB8AC3E}">
        <p14:creationId xmlns:p14="http://schemas.microsoft.com/office/powerpoint/2010/main" val="151997864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96D70A-A8C5-ECA3-655B-9AF693BE3E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94BDBD-2FCB-DDE3-28BD-9EF2D0B31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400" dirty="0"/>
              <a:t>Practical part 2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5439B8-26B3-D691-0156-690C96751D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GB" sz="2400" dirty="0"/>
              <a:t>Objective: implement SIR with time dependent transmission and use the events function in </a:t>
            </a:r>
            <a:r>
              <a:rPr lang="en-GB" sz="2400" dirty="0" err="1"/>
              <a:t>deSolve</a:t>
            </a:r>
            <a:endParaRPr lang="en-GB" sz="2400" dirty="0"/>
          </a:p>
          <a:p>
            <a:pPr lvl="1"/>
            <a:r>
              <a:rPr lang="en-GB" sz="2400" dirty="0"/>
              <a:t>Answer parts I, II</a:t>
            </a:r>
          </a:p>
          <a:p>
            <a:pPr lvl="1"/>
            <a:r>
              <a:rPr lang="en-GB" sz="2400" dirty="0"/>
              <a:t>Part III is optional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8C7503-366C-B8C6-328E-0325937803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E6475D-BDED-4D62-A64C-203EC56ADB6A}" type="slidenum">
              <a:rPr lang="en-GB" smtClean="0"/>
              <a:t>83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02882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C7359-BCD0-580E-F201-4269C5D03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Turning a model diagram into ODEs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5C743E1-21AD-3668-D37B-8A0938DFE46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3416084"/>
                <a:ext cx="8229600" cy="2883115"/>
              </a:xfrm>
            </p:spPr>
            <p:txBody>
              <a:bodyPr/>
              <a:lstStyle/>
              <a:p>
                <a:r>
                  <a:rPr lang="en-GB" dirty="0"/>
                  <a:t>With variables:</a:t>
                </a:r>
              </a:p>
              <a:p>
                <a:r>
                  <a:rPr lang="en-GB" dirty="0"/>
                  <a:t>	</a:t>
                </a:r>
                <a:r>
                  <a:rPr lang="en-GB" sz="1800" b="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GB" dirty="0"/>
                  <a:t> the number of susceptible people</a:t>
                </a:r>
              </a:p>
              <a:p>
                <a:r>
                  <a:rPr lang="en-GB" dirty="0"/>
                  <a:t>	</a:t>
                </a:r>
                <a:r>
                  <a:rPr lang="en-GB" sz="1800" b="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GB" dirty="0"/>
                  <a:t> the number of infectious people</a:t>
                </a:r>
              </a:p>
              <a:p>
                <a:r>
                  <a:rPr lang="en-GB" dirty="0"/>
                  <a:t>	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GB" dirty="0"/>
                  <a:t> the number of recovered people</a:t>
                </a:r>
              </a:p>
              <a:p>
                <a:endParaRPr lang="en-GB" dirty="0"/>
              </a:p>
              <a:p>
                <a:r>
                  <a:rPr lang="en-GB" dirty="0"/>
                  <a:t>	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r>
                      <a:rPr lang="en-GB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GB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  <m:r>
                      <a:rPr lang="en-GB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GB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  <m:r>
                      <a:rPr lang="en-GB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GB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GB" dirty="0"/>
                  <a:t> the total number of people</a:t>
                </a:r>
              </a:p>
              <a:p>
                <a:endParaRPr lang="en-GB" dirty="0"/>
              </a:p>
              <a:p>
                <a:r>
                  <a:rPr lang="en-GB" dirty="0"/>
                  <a:t>Let’s look at the “infection” and “recovery” transitions in more detail.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5C743E1-21AD-3668-D37B-8A0938DFE46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3416084"/>
                <a:ext cx="8229600" cy="2883115"/>
              </a:xfrm>
              <a:blipFill>
                <a:blip r:embed="rId2"/>
                <a:stretch>
                  <a:fillRect l="-617" t="-87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297023-D00E-0301-E965-97B2414E8F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E6475D-BDED-4D62-A64C-203EC56ADB6A}" type="slidenum">
              <a:rPr lang="en-GB" smtClean="0"/>
              <a:t>8</a:t>
            </a:fld>
            <a:endParaRPr lang="en-GB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EF1DF0B-7BB5-4F79-F66C-C3324BB5DBD5}"/>
              </a:ext>
            </a:extLst>
          </p:cNvPr>
          <p:cNvCxnSpPr>
            <a:cxnSpLocks/>
          </p:cNvCxnSpPr>
          <p:nvPr/>
        </p:nvCxnSpPr>
        <p:spPr>
          <a:xfrm>
            <a:off x="2026178" y="2049285"/>
            <a:ext cx="1718689" cy="0"/>
          </a:xfrm>
          <a:prstGeom prst="straightConnector1">
            <a:avLst/>
          </a:prstGeom>
          <a:ln w="38100"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A20E0C1-2223-2931-245B-E6A3E8CEFCCE}"/>
              </a:ext>
            </a:extLst>
          </p:cNvPr>
          <p:cNvCxnSpPr>
            <a:cxnSpLocks/>
          </p:cNvCxnSpPr>
          <p:nvPr/>
        </p:nvCxnSpPr>
        <p:spPr>
          <a:xfrm>
            <a:off x="5418891" y="2049285"/>
            <a:ext cx="1718689" cy="0"/>
          </a:xfrm>
          <a:prstGeom prst="straightConnector1">
            <a:avLst/>
          </a:prstGeom>
          <a:ln w="38100"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F1CBB30-CE1E-6D84-FE9F-5C44DA9A85EA}"/>
              </a:ext>
            </a:extLst>
          </p:cNvPr>
          <p:cNvSpPr txBox="1"/>
          <p:nvPr/>
        </p:nvSpPr>
        <p:spPr>
          <a:xfrm>
            <a:off x="1696357" y="1576894"/>
            <a:ext cx="2345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0" dirty="0"/>
              <a:t>infection</a:t>
            </a:r>
            <a:endParaRPr lang="en-GB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970D532-5F56-E6AD-9C1C-F710CB1B9F3F}"/>
              </a:ext>
            </a:extLst>
          </p:cNvPr>
          <p:cNvSpPr txBox="1"/>
          <p:nvPr/>
        </p:nvSpPr>
        <p:spPr>
          <a:xfrm>
            <a:off x="5108825" y="1587252"/>
            <a:ext cx="2325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recovery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B5955C0-A2A6-6A58-A151-109055E088D7}"/>
              </a:ext>
            </a:extLst>
          </p:cNvPr>
          <p:cNvSpPr txBox="1"/>
          <p:nvPr/>
        </p:nvSpPr>
        <p:spPr>
          <a:xfrm>
            <a:off x="0" y="2372226"/>
            <a:ext cx="2345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0" dirty="0"/>
              <a:t>susceptible</a:t>
            </a:r>
            <a:endParaRPr lang="en-GB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38B86C3-94C3-7EE9-F960-9F990DA20D01}"/>
              </a:ext>
            </a:extLst>
          </p:cNvPr>
          <p:cNvSpPr txBox="1"/>
          <p:nvPr/>
        </p:nvSpPr>
        <p:spPr>
          <a:xfrm>
            <a:off x="3368374" y="2372226"/>
            <a:ext cx="2345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0" dirty="0"/>
              <a:t>infectious</a:t>
            </a:r>
            <a:endParaRPr lang="en-GB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752569F-C9D7-6233-20BF-93EAC8466EC8}"/>
              </a:ext>
            </a:extLst>
          </p:cNvPr>
          <p:cNvSpPr txBox="1"/>
          <p:nvPr/>
        </p:nvSpPr>
        <p:spPr>
          <a:xfrm>
            <a:off x="6798306" y="2372226"/>
            <a:ext cx="2345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0" dirty="0"/>
              <a:t>recovered</a:t>
            </a:r>
            <a:endParaRPr lang="en-GB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6A9B609-339D-4698-E4C4-A672313ABA5D}"/>
              </a:ext>
            </a:extLst>
          </p:cNvPr>
          <p:cNvSpPr txBox="1"/>
          <p:nvPr/>
        </p:nvSpPr>
        <p:spPr>
          <a:xfrm>
            <a:off x="869952" y="1707754"/>
            <a:ext cx="605790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GB" sz="3600" dirty="0"/>
              <a:t>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9E62242-E1FB-E2E7-B1A1-C9C09D610856}"/>
              </a:ext>
            </a:extLst>
          </p:cNvPr>
          <p:cNvSpPr txBox="1"/>
          <p:nvPr/>
        </p:nvSpPr>
        <p:spPr>
          <a:xfrm>
            <a:off x="4283187" y="1707754"/>
            <a:ext cx="605790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GB" sz="3600" dirty="0"/>
              <a:t>I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F089006-EEA9-5621-E27F-E863F1A9D033}"/>
              </a:ext>
            </a:extLst>
          </p:cNvPr>
          <p:cNvSpPr txBox="1"/>
          <p:nvPr/>
        </p:nvSpPr>
        <p:spPr>
          <a:xfrm>
            <a:off x="7673230" y="1707754"/>
            <a:ext cx="605790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GB" sz="3600" dirty="0"/>
              <a:t>R</a:t>
            </a:r>
          </a:p>
        </p:txBody>
      </p:sp>
    </p:spTree>
    <p:extLst>
      <p:ext uri="{BB962C8B-B14F-4D97-AF65-F5344CB8AC3E}">
        <p14:creationId xmlns:p14="http://schemas.microsoft.com/office/powerpoint/2010/main" val="33426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Main_Presentation_Title_Page">
  <a:themeElements>
    <a:clrScheme name="Custom 1">
      <a:dk1>
        <a:srgbClr val="000000"/>
      </a:dk1>
      <a:lt1>
        <a:srgbClr val="FFFFFF"/>
      </a:lt1>
      <a:dk2>
        <a:srgbClr val="004550"/>
      </a:dk2>
      <a:lt2>
        <a:srgbClr val="2BAC6D"/>
      </a:lt2>
      <a:accent1>
        <a:srgbClr val="2BAC6D"/>
      </a:accent1>
      <a:accent2>
        <a:srgbClr val="004550"/>
      </a:accent2>
      <a:accent3>
        <a:srgbClr val="00ABCE"/>
      </a:accent3>
      <a:accent4>
        <a:srgbClr val="FBB800"/>
      </a:accent4>
      <a:accent5>
        <a:srgbClr val="E95B0C"/>
      </a:accent5>
      <a:accent6>
        <a:srgbClr val="B1B2B3"/>
      </a:accent6>
      <a:hlink>
        <a:srgbClr val="00ABCE"/>
      </a:hlink>
      <a:folHlink>
        <a:srgbClr val="B1B2B3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LSHTM_Presentation_Template_4.3.potx" id="{36DD23E2-2B4D-4C02-87ED-940A54CBCDE4}" vid="{3E1D11D4-E105-447B-B68A-CA0B015ED83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4614</TotalTime>
  <Words>5546</Words>
  <Application>Microsoft Macintosh PowerPoint</Application>
  <PresentationFormat>On-screen Show (4:3)</PresentationFormat>
  <Paragraphs>783</Paragraphs>
  <Slides>84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84</vt:i4>
      </vt:variant>
    </vt:vector>
  </HeadingPairs>
  <TitlesOfParts>
    <vt:vector size="93" baseType="lpstr">
      <vt:lpstr>Arial</vt:lpstr>
      <vt:lpstr>Calibri</vt:lpstr>
      <vt:lpstr>Cambria Math</vt:lpstr>
      <vt:lpstr>Courier</vt:lpstr>
      <vt:lpstr>Lucida Console</vt:lpstr>
      <vt:lpstr>merriweather</vt:lpstr>
      <vt:lpstr>open sans</vt:lpstr>
      <vt:lpstr>open sans</vt:lpstr>
      <vt:lpstr>Main_Presentation_Title_Page</vt:lpstr>
      <vt:lpstr>Ordinary Differential Equations</vt:lpstr>
      <vt:lpstr>Outline for session 1</vt:lpstr>
      <vt:lpstr>Ordinary differential equations</vt:lpstr>
      <vt:lpstr>Reminder: Difference equations</vt:lpstr>
      <vt:lpstr>Ordinary differential equations</vt:lpstr>
      <vt:lpstr>Ordinary differential equations</vt:lpstr>
      <vt:lpstr>Ordinary differential equations</vt:lpstr>
      <vt:lpstr>How do we model  an infectious disease outbreak using ODEs?</vt:lpstr>
      <vt:lpstr>Turning a model diagram into ODEs</vt:lpstr>
      <vt:lpstr>Turning a model diagram into ODEs</vt:lpstr>
      <vt:lpstr>Turning a model diagram into ODEs</vt:lpstr>
      <vt:lpstr>Turning a model diagram into ODEs</vt:lpstr>
      <vt:lpstr>Turning a model diagram into ODEs</vt:lpstr>
      <vt:lpstr>Turning a model diagram into ODEs</vt:lpstr>
      <vt:lpstr>Turning a model diagram into ODEs</vt:lpstr>
      <vt:lpstr>Turning a model diagram into ODEs</vt:lpstr>
      <vt:lpstr>Turning a model diagram into ODEs</vt:lpstr>
      <vt:lpstr>Turning a model diagram into ODEs</vt:lpstr>
      <vt:lpstr>Turning a model diagram into ODEs</vt:lpstr>
      <vt:lpstr>Turning a model diagram into ODEs</vt:lpstr>
      <vt:lpstr>Turning a model diagram into ODEs</vt:lpstr>
      <vt:lpstr>Turning a model diagram into ODEs</vt:lpstr>
      <vt:lpstr>Solving ODE models in R with the deSolve package</vt:lpstr>
      <vt:lpstr>Using the R package deSolve</vt:lpstr>
      <vt:lpstr>Susceptible Infected (SI) model</vt:lpstr>
      <vt:lpstr>Solving SI model using deSolve</vt:lpstr>
      <vt:lpstr>Solving SI model using deSolve</vt:lpstr>
      <vt:lpstr>Solving SI model using deSolve</vt:lpstr>
      <vt:lpstr>Solving SI model using deSolve</vt:lpstr>
      <vt:lpstr>Solving SI model using deSolve</vt:lpstr>
      <vt:lpstr>Solving SI model using deSolve</vt:lpstr>
      <vt:lpstr>Practical 1 Solving ODEs using deSolve</vt:lpstr>
      <vt:lpstr>Practical 1</vt:lpstr>
      <vt:lpstr>Practical 1: SI model</vt:lpstr>
      <vt:lpstr>Practical 1: SI model</vt:lpstr>
      <vt:lpstr>Practical 1: SI model</vt:lpstr>
      <vt:lpstr>Practical 1: SI model</vt:lpstr>
      <vt:lpstr>Practical 1: SIR model</vt:lpstr>
      <vt:lpstr>Practical 1: SEIR model</vt:lpstr>
      <vt:lpstr>ODEs session 1 summary</vt:lpstr>
      <vt:lpstr>Ordinary Differential Equations, session 2</vt:lpstr>
      <vt:lpstr>Outline for session 2</vt:lpstr>
      <vt:lpstr>Ordinary differential equations: Recap</vt:lpstr>
      <vt:lpstr>How does numerical  integration of ODEs work?</vt:lpstr>
      <vt:lpstr>Numerical integration</vt:lpstr>
      <vt:lpstr>Euler’s method</vt:lpstr>
      <vt:lpstr>Euler’s method</vt:lpstr>
      <vt:lpstr>Euler’s method</vt:lpstr>
      <vt:lpstr>Quadratic method</vt:lpstr>
      <vt:lpstr>Quadratic method</vt:lpstr>
      <vt:lpstr>Quadratic method</vt:lpstr>
      <vt:lpstr>Quadratic method</vt:lpstr>
      <vt:lpstr>Quadratic method</vt:lpstr>
      <vt:lpstr>Approximation methods compared</vt:lpstr>
      <vt:lpstr>Approximation methods compared</vt:lpstr>
      <vt:lpstr>Approximation methods compared</vt:lpstr>
      <vt:lpstr>Approximation methods compared</vt:lpstr>
      <vt:lpstr>Approximation methods compared</vt:lpstr>
      <vt:lpstr>Approximation methods compared</vt:lpstr>
      <vt:lpstr>Approximation methods compared</vt:lpstr>
      <vt:lpstr>Approximation methods compared</vt:lpstr>
      <vt:lpstr>Approximation methods compared</vt:lpstr>
      <vt:lpstr>Usage in deSolve</vt:lpstr>
      <vt:lpstr>Usage in deSolve</vt:lpstr>
      <vt:lpstr>Usage in deSolve</vt:lpstr>
      <vt:lpstr>Advanced use of deSolve</vt:lpstr>
      <vt:lpstr>Advanced use of deSolve package</vt:lpstr>
      <vt:lpstr>Time dependent parameters</vt:lpstr>
      <vt:lpstr>Time dependent parameters</vt:lpstr>
      <vt:lpstr>Time dependent parameters</vt:lpstr>
      <vt:lpstr>Events</vt:lpstr>
      <vt:lpstr>Events</vt:lpstr>
      <vt:lpstr>Time dependent parameters</vt:lpstr>
      <vt:lpstr>Time dependent parameters</vt:lpstr>
      <vt:lpstr>Using ‘events’ in deSolve</vt:lpstr>
      <vt:lpstr>Using ‘events’ in deSolve</vt:lpstr>
      <vt:lpstr>Using ‘events’ in deSolve</vt:lpstr>
      <vt:lpstr>Using ‘events’ in deSolve</vt:lpstr>
      <vt:lpstr>Using ‘events’ in deSolve</vt:lpstr>
      <vt:lpstr>Using ‘events’ in deSolve</vt:lpstr>
      <vt:lpstr>Using Rcpp</vt:lpstr>
      <vt:lpstr>Using Rcpp</vt:lpstr>
      <vt:lpstr>Practical part 2</vt:lpstr>
      <vt:lpstr>Practical part 2</vt:lpstr>
    </vt:vector>
  </TitlesOfParts>
  <LinksUpToDate>false</LinksUpToDate>
  <SharedDoc>false</SharedDoc>
  <HyperlinksChanged>false</HyperlinksChanged>
  <AppVersion>16.0000</AppVersion>
</Properties>
</file>

<file path=docProps/app0.xml><?xml version="1.0" encoding="utf-8"?>
<Properties xmlns="http://schemas.openxmlformats.org/officeDocument/2006/extended-properties" xmlns:vt="http://schemas.openxmlformats.org/officeDocument/2006/docPropsVTypes">
  <Template/>
  <TotalTime>23</TotalTime>
  <Words>14</Words>
  <Application>Microsoft Office PowerPoint</Application>
  <PresentationFormat>On-screen Show (4:3)</PresentationFormat>
  <Paragraphs>4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Arial</vt:lpstr>
      <vt:lpstr>Calibri</vt:lpstr>
      <vt:lpstr>merriweather</vt:lpstr>
      <vt:lpstr>Open Sans</vt:lpstr>
      <vt:lpstr>Open Sans</vt:lpstr>
      <vt:lpstr>Main_Presentation_Title_Page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London School of Hygiene &amp; Tropical Medicine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Ordinary differential equations</dc:title>
  <dc:creator>Amanda Minter</dc:creator>
  <cp:keywords/>
  <cp:lastModifiedBy>Nicholas Davies</cp:lastModifiedBy>
  <cp:revision>98</cp:revision>
  <dcterms:created xsi:type="dcterms:W3CDTF">2019-06-14T11:04:30Z</dcterms:created>
  <dcterms:modified xsi:type="dcterms:W3CDTF">2024-09-09T22:08:47Z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graphy">
    <vt:lpwstr>../../Infrastructure/extras.bib</vt:lpwstr>
  </property>
  <property fmtid="{D5CDD505-2E9C-101B-9397-08002B2CF9AE}" pid="3" name="csl">
    <vt:lpwstr>../../Infrastructure/chicago-author-date.csl</vt:lpwstr>
  </property>
  <property fmtid="{D5CDD505-2E9C-101B-9397-08002B2CF9AE}" pid="4" name="date">
    <vt:lpwstr>June 2019</vt:lpwstr>
  </property>
  <property fmtid="{D5CDD505-2E9C-101B-9397-08002B2CF9AE}" pid="5" name="header-includes">
    <vt:lpwstr>---------</vt:lpwstr>
  </property>
  <property fmtid="{D5CDD505-2E9C-101B-9397-08002B2CF9AE}" pid="6" name="output">
    <vt:lpwstr/>
  </property>
  <property fmtid="{D5CDD505-2E9C-101B-9397-08002B2CF9AE}" pid="7" name="tables">
    <vt:lpwstr>yes</vt:lpwstr>
  </property>
</Properties>
</file>